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4"/>
  </p:notesMasterIdLst>
  <p:sldIdLst>
    <p:sldId id="256" r:id="rId3"/>
    <p:sldId id="374" r:id="rId4"/>
    <p:sldId id="265" r:id="rId5"/>
    <p:sldId id="375" r:id="rId6"/>
    <p:sldId id="266" r:id="rId7"/>
    <p:sldId id="267" r:id="rId8"/>
    <p:sldId id="272" r:id="rId9"/>
    <p:sldId id="273" r:id="rId10"/>
    <p:sldId id="376" r:id="rId11"/>
    <p:sldId id="274" r:id="rId12"/>
    <p:sldId id="329" r:id="rId13"/>
    <p:sldId id="333" r:id="rId14"/>
    <p:sldId id="340" r:id="rId15"/>
    <p:sldId id="344" r:id="rId16"/>
    <p:sldId id="346" r:id="rId17"/>
    <p:sldId id="352" r:id="rId18"/>
    <p:sldId id="354" r:id="rId19"/>
    <p:sldId id="377" r:id="rId20"/>
    <p:sldId id="378" r:id="rId21"/>
    <p:sldId id="379" r:id="rId22"/>
    <p:sldId id="380" r:id="rId23"/>
    <p:sldId id="381" r:id="rId24"/>
    <p:sldId id="353" r:id="rId25"/>
    <p:sldId id="356" r:id="rId26"/>
    <p:sldId id="382" r:id="rId27"/>
    <p:sldId id="357" r:id="rId28"/>
    <p:sldId id="358" r:id="rId29"/>
    <p:sldId id="359" r:id="rId30"/>
    <p:sldId id="360" r:id="rId31"/>
    <p:sldId id="361" r:id="rId32"/>
    <p:sldId id="37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2" autoAdjust="0"/>
    <p:restoredTop sz="95226" autoAdjust="0"/>
  </p:normalViewPr>
  <p:slideViewPr>
    <p:cSldViewPr snapToGrid="0">
      <p:cViewPr varScale="1">
        <p:scale>
          <a:sx n="86" d="100"/>
          <a:sy n="86" d="100"/>
        </p:scale>
        <p:origin x="384" y="5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3DBEB-46ED-49F4-BCD4-0B3120C41C14}"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E15C6-FC19-4FDE-B716-C2B4976BD70E}" type="slidenum">
              <a:rPr lang="en-US" smtClean="0"/>
              <a:t>‹#›</a:t>
            </a:fld>
            <a:endParaRPr lang="en-US"/>
          </a:p>
        </p:txBody>
      </p:sp>
    </p:spTree>
    <p:extLst>
      <p:ext uri="{BB962C8B-B14F-4D97-AF65-F5344CB8AC3E}">
        <p14:creationId xmlns:p14="http://schemas.microsoft.com/office/powerpoint/2010/main" val="2409656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E15C6-FC19-4FDE-B716-C2B4976BD70E}" type="slidenum">
              <a:rPr lang="en-US" smtClean="0"/>
              <a:t>1</a:t>
            </a:fld>
            <a:endParaRPr lang="en-US"/>
          </a:p>
        </p:txBody>
      </p:sp>
    </p:spTree>
    <p:extLst>
      <p:ext uri="{BB962C8B-B14F-4D97-AF65-F5344CB8AC3E}">
        <p14:creationId xmlns:p14="http://schemas.microsoft.com/office/powerpoint/2010/main" val="594652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purely heuristic method – there is no understanding</a:t>
            </a:r>
            <a:r>
              <a:rPr lang="en-US" baseline="0" dirty="0"/>
              <a:t> as to why this method works</a:t>
            </a:r>
            <a:r>
              <a:rPr lang="is-IS" baseline="0" dirty="0"/>
              <a:t>…</a:t>
            </a:r>
            <a:endParaRPr lang="en-US" dirty="0"/>
          </a:p>
          <a:p>
            <a:endParaRPr lang="en-US" baseline="0" dirty="0"/>
          </a:p>
          <a:p>
            <a:r>
              <a:rPr lang="en-US" baseline="0" dirty="0"/>
              <a:t>The idea is very simple i.e. instead of having a binary classification problem of Fake vs Real in the Discriminator .. You replace it with a Multi-class classification problem where K classes are for the K labels in the dataset, and the K+1th class is for the fake image.</a:t>
            </a:r>
          </a:p>
          <a:p>
            <a:endParaRPr lang="en-US" baseline="0" dirty="0"/>
          </a:p>
          <a:p>
            <a:r>
              <a:rPr lang="en-US" baseline="0" dirty="0"/>
              <a:t>And correspondingly modify the cross-entropy loss .. So the new cross entropy loss now will contain K+1 terms.</a:t>
            </a:r>
          </a:p>
        </p:txBody>
      </p:sp>
      <p:sp>
        <p:nvSpPr>
          <p:cNvPr id="4" name="Slide Number Placeholder 3"/>
          <p:cNvSpPr>
            <a:spLocks noGrp="1"/>
          </p:cNvSpPr>
          <p:nvPr>
            <p:ph type="sldNum" sz="quarter" idx="10"/>
          </p:nvPr>
        </p:nvSpPr>
        <p:spPr/>
        <p:txBody>
          <a:bodyPr/>
          <a:lstStyle/>
          <a:p>
            <a:fld id="{78DB0076-630D-7D42-977B-3616ED790CCC}" type="slidenum">
              <a:rPr lang="en-US" smtClean="0"/>
              <a:t>13</a:t>
            </a:fld>
            <a:endParaRPr lang="en-US"/>
          </a:p>
        </p:txBody>
      </p:sp>
    </p:spTree>
    <p:extLst>
      <p:ext uri="{BB962C8B-B14F-4D97-AF65-F5344CB8AC3E}">
        <p14:creationId xmlns:p14="http://schemas.microsoft.com/office/powerpoint/2010/main" val="1491580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DC-GAN .. EB-GANs are able to generate good high resolution images</a:t>
            </a:r>
          </a:p>
        </p:txBody>
      </p:sp>
      <p:sp>
        <p:nvSpPr>
          <p:cNvPr id="4" name="Slide Number Placeholder 3"/>
          <p:cNvSpPr>
            <a:spLocks noGrp="1"/>
          </p:cNvSpPr>
          <p:nvPr>
            <p:ph type="sldNum" sz="quarter" idx="10"/>
          </p:nvPr>
        </p:nvSpPr>
        <p:spPr/>
        <p:txBody>
          <a:bodyPr/>
          <a:lstStyle/>
          <a:p>
            <a:fld id="{78DB0076-630D-7D42-977B-3616ED790CCC}" type="slidenum">
              <a:rPr lang="en-US" smtClean="0"/>
              <a:t>14</a:t>
            </a:fld>
            <a:endParaRPr lang="en-US"/>
          </a:p>
        </p:txBody>
      </p:sp>
    </p:spTree>
    <p:extLst>
      <p:ext uri="{BB962C8B-B14F-4D97-AF65-F5344CB8AC3E}">
        <p14:creationId xmlns:p14="http://schemas.microsoft.com/office/powerpoint/2010/main" val="1136186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So, training GANs is tricky, but when they do work, they can do some really cool stuff.. </a:t>
            </a:r>
            <a:r>
              <a:rPr lang="en-US" baseline="0"/>
              <a:t>I’ll </a:t>
            </a:r>
            <a:r>
              <a:rPr lang="en-US" baseline="0" dirty="0"/>
              <a:t>cover one such cool application, and then Bhargav will go over the rest</a:t>
            </a:r>
          </a:p>
          <a:p>
            <a:r>
              <a:rPr lang="en-US" dirty="0"/>
              <a:t>--</a:t>
            </a:r>
            <a:r>
              <a:rPr lang="en-US" baseline="0" dirty="0"/>
              <a:t> So, until now we just said that, if you want to generate an image from GANs, sample from a noise distribution, and propagate it through the network.. However, we had no control over what we’ll end up generating</a:t>
            </a:r>
          </a:p>
          <a:p>
            <a:r>
              <a:rPr lang="en-US" baseline="0" dirty="0"/>
              <a:t>-- Won’t it be cool, if by changing just one dimension in the noise vector, we can control some aspect of the image </a:t>
            </a:r>
          </a:p>
          <a:p>
            <a:r>
              <a:rPr lang="en-US" baseline="0" dirty="0"/>
              <a:t>    -- For instance, let’s say with one initialization of the z vector, I get the first image, now if by changing just one dimension of the z vector,</a:t>
            </a:r>
            <a:br>
              <a:rPr lang="en-US" baseline="0" dirty="0"/>
            </a:br>
            <a:r>
              <a:rPr lang="en-US" baseline="0" dirty="0"/>
              <a:t>        I can make my image to change the pose, it would be pretty cool.. So, in that case, that particular dimension will be handling the pose</a:t>
            </a:r>
          </a:p>
          <a:p>
            <a:r>
              <a:rPr lang="en-US" baseline="0" dirty="0"/>
              <a:t>        of the image.</a:t>
            </a:r>
          </a:p>
          <a:p>
            <a:r>
              <a:rPr lang="en-US" baseline="0" dirty="0"/>
              <a:t>    -- Similarly, a second z dimension can cover the Elevation of the image, a third z dimension can cover the Lighting and the fourth, the </a:t>
            </a:r>
          </a:p>
          <a:p>
            <a:r>
              <a:rPr lang="en-US" baseline="0" dirty="0"/>
              <a:t>       width of the image.</a:t>
            </a:r>
          </a:p>
          <a:p>
            <a:r>
              <a:rPr lang="en-US" baseline="0" dirty="0"/>
              <a:t>-- Note that, you’ll most likely never find so many poses of the same person in your training set, however, your generator has learnt to control these aspects by looking at different poses of different people.</a:t>
            </a:r>
          </a:p>
          <a:p>
            <a:r>
              <a:rPr lang="en-US" baseline="0" dirty="0"/>
              <a:t>-- So, this is pretty cool</a:t>
            </a:r>
            <a:r>
              <a:rPr lang="is-IS" baseline="0" dirty="0"/>
              <a:t>…  Just imagine how much robust your standard training can become by looking at all these additional examples</a:t>
            </a:r>
            <a:endParaRPr lang="en-US" baseline="0" dirty="0"/>
          </a:p>
        </p:txBody>
      </p:sp>
      <p:sp>
        <p:nvSpPr>
          <p:cNvPr id="4" name="Slide Number Placeholder 3"/>
          <p:cNvSpPr>
            <a:spLocks noGrp="1"/>
          </p:cNvSpPr>
          <p:nvPr>
            <p:ph type="sldNum" sz="quarter" idx="10"/>
          </p:nvPr>
        </p:nvSpPr>
        <p:spPr/>
        <p:txBody>
          <a:bodyPr/>
          <a:lstStyle/>
          <a:p>
            <a:fld id="{78DB0076-630D-7D42-977B-3616ED790CCC}" type="slidenum">
              <a:rPr lang="en-US" smtClean="0"/>
              <a:t>15</a:t>
            </a:fld>
            <a:endParaRPr lang="en-US"/>
          </a:p>
        </p:txBody>
      </p:sp>
    </p:spTree>
    <p:extLst>
      <p:ext uri="{BB962C8B-B14F-4D97-AF65-F5344CB8AC3E}">
        <p14:creationId xmlns:p14="http://schemas.microsoft.com/office/powerpoint/2010/main" val="211528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Quick Recap here.</a:t>
            </a:r>
          </a:p>
        </p:txBody>
      </p:sp>
      <p:sp>
        <p:nvSpPr>
          <p:cNvPr id="4" name="Slide Number Placeholder 3"/>
          <p:cNvSpPr>
            <a:spLocks noGrp="1"/>
          </p:cNvSpPr>
          <p:nvPr>
            <p:ph type="sldNum" sz="quarter" idx="10"/>
          </p:nvPr>
        </p:nvSpPr>
        <p:spPr/>
        <p:txBody>
          <a:bodyPr/>
          <a:lstStyle/>
          <a:p>
            <a:fld id="{78DB0076-630D-7D42-977B-3616ED790CCC}" type="slidenum">
              <a:rPr lang="en-US" smtClean="0"/>
              <a:t>16</a:t>
            </a:fld>
            <a:endParaRPr lang="en-US"/>
          </a:p>
        </p:txBody>
      </p:sp>
    </p:spTree>
    <p:extLst>
      <p:ext uri="{BB962C8B-B14F-4D97-AF65-F5344CB8AC3E}">
        <p14:creationId xmlns:p14="http://schemas.microsoft.com/office/powerpoint/2010/main" val="1519874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17</a:t>
            </a:fld>
            <a:endParaRPr lang="en-US"/>
          </a:p>
        </p:txBody>
      </p:sp>
    </p:spTree>
    <p:extLst>
      <p:ext uri="{BB962C8B-B14F-4D97-AF65-F5344CB8AC3E}">
        <p14:creationId xmlns:p14="http://schemas.microsoft.com/office/powerpoint/2010/main" val="66416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have to be</a:t>
            </a:r>
            <a:r>
              <a:rPr lang="en-US" baseline="0" dirty="0"/>
              <a:t> class labels. We can condition on any explicit supervision available.</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23</a:t>
            </a:fld>
            <a:endParaRPr lang="en-US"/>
          </a:p>
        </p:txBody>
      </p:sp>
    </p:spTree>
    <p:extLst>
      <p:ext uri="{BB962C8B-B14F-4D97-AF65-F5344CB8AC3E}">
        <p14:creationId xmlns:p14="http://schemas.microsoft.com/office/powerpoint/2010/main" val="53666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24</a:t>
            </a:fld>
            <a:endParaRPr lang="en-US"/>
          </a:p>
        </p:txBody>
      </p:sp>
    </p:spTree>
    <p:extLst>
      <p:ext uri="{BB962C8B-B14F-4D97-AF65-F5344CB8AC3E}">
        <p14:creationId xmlns:p14="http://schemas.microsoft.com/office/powerpoint/2010/main" val="1983565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DCGAN shows a set of constraints that work for training GANs and most of the application follow their architecture closely.</a:t>
            </a:r>
          </a:p>
          <a:p>
            <a:endParaRPr lang="en-US" baseline="0" dirty="0"/>
          </a:p>
          <a:p>
            <a:r>
              <a:rPr lang="en-US" baseline="0" dirty="0"/>
              <a:t>No need to design effective loss functions for each domain. GAN gives a “structured loss” for free.</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26</a:t>
            </a:fld>
            <a:endParaRPr lang="en-US"/>
          </a:p>
        </p:txBody>
      </p:sp>
    </p:spTree>
    <p:extLst>
      <p:ext uri="{BB962C8B-B14F-4D97-AF65-F5344CB8AC3E}">
        <p14:creationId xmlns:p14="http://schemas.microsoft.com/office/powerpoint/2010/main" val="1064724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diversity of images</a:t>
            </a:r>
            <a:r>
              <a:rPr lang="en-US" baseline="0" dirty="0"/>
              <a:t> also.</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27</a:t>
            </a:fld>
            <a:endParaRPr lang="en-US"/>
          </a:p>
        </p:txBody>
      </p:sp>
    </p:spTree>
    <p:extLst>
      <p:ext uri="{BB962C8B-B14F-4D97-AF65-F5344CB8AC3E}">
        <p14:creationId xmlns:p14="http://schemas.microsoft.com/office/powerpoint/2010/main" val="1817854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28</a:t>
            </a:fld>
            <a:endParaRPr lang="en-US"/>
          </a:p>
        </p:txBody>
      </p:sp>
    </p:spTree>
    <p:extLst>
      <p:ext uri="{BB962C8B-B14F-4D97-AF65-F5344CB8AC3E}">
        <p14:creationId xmlns:p14="http://schemas.microsoft.com/office/powerpoint/2010/main" val="212250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real GAN architecture now :-</a:t>
            </a:r>
          </a:p>
          <a:p>
            <a:r>
              <a:rPr lang="en-US" dirty="0"/>
              <a:t>-- We have two networks here Generator and Discriminator</a:t>
            </a:r>
          </a:p>
          <a:p>
            <a:r>
              <a:rPr lang="en-US" dirty="0"/>
              <a:t>--</a:t>
            </a:r>
            <a:r>
              <a:rPr lang="en-US" baseline="0" dirty="0"/>
              <a:t> Discriminator gets input from both the Generator and Real training samples and predicts which one is real and which one is fake.</a:t>
            </a:r>
          </a:p>
          <a:p>
            <a:r>
              <a:rPr lang="en-US" baseline="0" dirty="0"/>
              <a:t>-- The way Generator generates fake images is .. It randomly samples a noise z, passes it through its network, and the output of the network gives us the image.</a:t>
            </a:r>
          </a:p>
          <a:p>
            <a:r>
              <a:rPr lang="en-US" baseline="0" dirty="0"/>
              <a:t>    -- So, the rationale with that will be that z is sort of your latent representation for the image.. And you generate the image from your latent representation by passing it through</a:t>
            </a:r>
            <a:br>
              <a:rPr lang="en-US" baseline="0" dirty="0"/>
            </a:br>
            <a:r>
              <a:rPr lang="en-US" baseline="0" dirty="0"/>
              <a:t>        the generator network.</a:t>
            </a:r>
          </a:p>
          <a:p>
            <a:endParaRPr lang="en-US" baseline="0" dirty="0"/>
          </a:p>
          <a:p>
            <a:r>
              <a:rPr lang="en-US" baseline="0" dirty="0"/>
              <a:t>Never directly see true samples.</a:t>
            </a:r>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250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29</a:t>
            </a:fld>
            <a:endParaRPr lang="en-US"/>
          </a:p>
        </p:txBody>
      </p:sp>
    </p:spTree>
    <p:extLst>
      <p:ext uri="{BB962C8B-B14F-4D97-AF65-F5344CB8AC3E}">
        <p14:creationId xmlns:p14="http://schemas.microsoft.com/office/powerpoint/2010/main" val="1635617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30</a:t>
            </a:fld>
            <a:endParaRPr lang="en-US"/>
          </a:p>
        </p:txBody>
      </p:sp>
    </p:spTree>
    <p:extLst>
      <p:ext uri="{BB962C8B-B14F-4D97-AF65-F5344CB8AC3E}">
        <p14:creationId xmlns:p14="http://schemas.microsoft.com/office/powerpoint/2010/main" val="68807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how GANs operate :-</a:t>
            </a:r>
          </a:p>
          <a:p>
            <a:pPr marL="228600" indent="-228600">
              <a:buAutoNum type="arabicParenR"/>
            </a:pPr>
            <a:r>
              <a:rPr lang="en-US" dirty="0"/>
              <a:t>At the start of the iteration, a true example</a:t>
            </a:r>
            <a:r>
              <a:rPr lang="en-US" baseline="0" dirty="0"/>
              <a:t> is selected and passed through the discriminator. The discriminator outputs the probability of it being a real example, calculate its loss, and update its weights while keeping the generator weights as constant.</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945893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a:t>
            </a:r>
          </a:p>
          <a:p>
            <a:pPr marL="228600" indent="-228600">
              <a:buAutoNum type="arabicParenR"/>
            </a:pPr>
            <a:r>
              <a:rPr lang="en-US" dirty="0"/>
              <a:t>Generator</a:t>
            </a:r>
            <a:r>
              <a:rPr lang="en-US" baseline="0" dirty="0"/>
              <a:t> selects a random noise z, passes it through the generator network to generate a fake image, and then passes it through the discriminator network to output the probability of it being fake. It then calculates its loss, and update its weights while keeping the discriminator’s weights as constant</a:t>
            </a:r>
          </a:p>
          <a:p>
            <a:pPr marL="228600" indent="-228600">
              <a:buAutoNum type="arabicParenR"/>
            </a:pPr>
            <a:r>
              <a:rPr lang="en-US" baseline="0" dirty="0"/>
              <a:t>And we repeat this process of Alternate updates.</a:t>
            </a:r>
          </a:p>
          <a:p>
            <a:endParaRPr lang="en-US" dirty="0"/>
          </a:p>
          <a:p>
            <a:r>
              <a:rPr lang="en-US" dirty="0"/>
              <a:t>Act</a:t>
            </a:r>
            <a:r>
              <a:rPr lang="en-US" baseline="0" dirty="0"/>
              <a:t> as complicated loss function.</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336519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when trained on CIFAR dataset, the quality of images is not that good..</a:t>
            </a:r>
          </a:p>
          <a:p>
            <a:r>
              <a:rPr lang="en-US" baseline="0" dirty="0"/>
              <a:t>One can argue that it is easy to generate faces as compared to different classes of objects</a:t>
            </a:r>
          </a:p>
          <a:p>
            <a:endParaRPr lang="en-US" baseline="0" dirty="0"/>
          </a:p>
          <a:p>
            <a:r>
              <a:rPr lang="en-US" baseline="0" dirty="0"/>
              <a:t>So, this wasn’t so inspiring.. Then came the first GAN architecture that did a great job at generating high quality images .. DCGAN</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22253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with</a:t>
            </a:r>
            <a:r>
              <a:rPr lang="en-US" baseline="0" dirty="0"/>
              <a:t> DCGAN you can generate such nice looking bedroom images .. Since these are low resolution, zooming it up will pixelate it, so we won’t zoom on a single image</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760094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Reference</a:t>
            </a:r>
            <a:r>
              <a:rPr lang="en-US" baseline="0" dirty="0"/>
              <a:t> :- </a:t>
            </a:r>
            <a:r>
              <a:rPr lang="en-US" dirty="0"/>
              <a:t>Fractionally-Strided</a:t>
            </a:r>
            <a:r>
              <a:rPr lang="en-US" baseline="0" dirty="0"/>
              <a:t> Convolutions: </a:t>
            </a:r>
            <a:r>
              <a:rPr lang="en-US" baseline="0" dirty="0" err="1"/>
              <a:t>Liwei’s</a:t>
            </a:r>
            <a:r>
              <a:rPr lang="en-US" baseline="0" dirty="0"/>
              <a:t> Presentation</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67348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a:t>
            </a:r>
            <a:r>
              <a:rPr lang="en-US" baseline="0" dirty="0"/>
              <a:t> seen an example of Non-Convergence, let’s see </a:t>
            </a:r>
            <a:r>
              <a:rPr lang="en-US" dirty="0"/>
              <a:t>why</a:t>
            </a:r>
            <a:r>
              <a:rPr lang="en-US" baseline="0" dirty="0"/>
              <a:t> this might</a:t>
            </a:r>
            <a:r>
              <a:rPr lang="en-US" dirty="0"/>
              <a:t> be happening</a:t>
            </a:r>
            <a:r>
              <a:rPr lang="is-IS" dirty="0"/>
              <a:t>…</a:t>
            </a:r>
            <a:endParaRPr lang="en-US" dirty="0"/>
          </a:p>
          <a:p>
            <a:r>
              <a:rPr lang="en-US" dirty="0"/>
              <a:t>[..]</a:t>
            </a:r>
          </a:p>
          <a:p>
            <a:r>
              <a:rPr lang="en-US" dirty="0"/>
              <a:t>--So</a:t>
            </a:r>
            <a:r>
              <a:rPr lang="en-US" baseline="0" dirty="0"/>
              <a:t>, what kind of convergences guarantees do we really have?</a:t>
            </a:r>
          </a:p>
          <a:p>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11</a:t>
            </a:fld>
            <a:endParaRPr lang="en-US"/>
          </a:p>
        </p:txBody>
      </p:sp>
    </p:spTree>
    <p:extLst>
      <p:ext uri="{BB962C8B-B14F-4D97-AF65-F5344CB8AC3E}">
        <p14:creationId xmlns:p14="http://schemas.microsoft.com/office/powerpoint/2010/main" val="366033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For instance, given that</a:t>
            </a:r>
            <a:r>
              <a:rPr lang="en-US" baseline="0" dirty="0"/>
              <a:t> your real examples are generated from this 2D Gaussian Distribution (with 8 modes), you would expect your generated distribution to follow this trajectory</a:t>
            </a:r>
          </a:p>
          <a:p>
            <a:r>
              <a:rPr lang="en-US" baseline="0" dirty="0"/>
              <a:t>-- However, in practice, this happens.. i.e. your generated samples move from one mode to another, and fail to capture all the modes .. Thus, you don’t get diversity in the generated samples</a:t>
            </a:r>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12</a:t>
            </a:fld>
            <a:endParaRPr lang="en-US"/>
          </a:p>
        </p:txBody>
      </p:sp>
    </p:spTree>
    <p:extLst>
      <p:ext uri="{BB962C8B-B14F-4D97-AF65-F5344CB8AC3E}">
        <p14:creationId xmlns:p14="http://schemas.microsoft.com/office/powerpoint/2010/main" val="1269608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6477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02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9041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667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61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5282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4883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8604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84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746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0541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9518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1769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6716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460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804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671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92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6001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7565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0138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736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1451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0F45F-9BAE-EB4E-A586-7CC332B21F78}" type="datetimeFigureOut">
              <a:rPr lang="en-US" smtClean="0">
                <a:solidFill>
                  <a:prstClr val="black">
                    <a:tint val="75000"/>
                  </a:prstClr>
                </a:solidFill>
              </a:rPr>
              <a:pPr/>
              <a:t>1/12/2024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25670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0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FF0000"/>
                </a:solidFill>
              </a:rPr>
              <a:t>Generative Adversarial Networks </a:t>
            </a:r>
            <a:r>
              <a:rPr lang="en-US" b="1" dirty="0">
                <a:solidFill>
                  <a:schemeClr val="accent5">
                    <a:lumMod val="75000"/>
                  </a:schemeClr>
                </a:solidFill>
              </a:rPr>
              <a:t>(GANs)</a:t>
            </a:r>
          </a:p>
        </p:txBody>
      </p:sp>
      <p:sp>
        <p:nvSpPr>
          <p:cNvPr id="3" name="Subtitle 2"/>
          <p:cNvSpPr>
            <a:spLocks noGrp="1"/>
          </p:cNvSpPr>
          <p:nvPr>
            <p:ph type="subTitle" idx="1"/>
          </p:nvPr>
        </p:nvSpPr>
        <p:spPr>
          <a:xfrm>
            <a:off x="1524000" y="3602038"/>
            <a:ext cx="9144000" cy="2900362"/>
          </a:xfrm>
        </p:spPr>
        <p:txBody>
          <a:bodyPr/>
          <a:lstStyle/>
          <a:p>
            <a:r>
              <a:rPr lang="en-US" dirty="0"/>
              <a:t>From</a:t>
            </a:r>
            <a:r>
              <a:rPr lang="en-US" b="1" dirty="0"/>
              <a:t> Ian Goodfellow et al.</a:t>
            </a:r>
          </a:p>
          <a:p>
            <a:endParaRPr lang="en-US" dirty="0"/>
          </a:p>
        </p:txBody>
      </p:sp>
    </p:spTree>
    <p:extLst>
      <p:ext uri="{BB962C8B-B14F-4D97-AF65-F5344CB8AC3E}">
        <p14:creationId xmlns:p14="http://schemas.microsoft.com/office/powerpoint/2010/main" val="945489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15225"/>
            <a:ext cx="10515600" cy="579255"/>
          </a:xfrm>
        </p:spPr>
        <p:txBody>
          <a:bodyPr>
            <a:normAutofit fontScale="90000"/>
          </a:bodyPr>
          <a:lstStyle/>
          <a:p>
            <a:pPr algn="ctr"/>
            <a:r>
              <a:rPr lang="en-US" sz="4000" b="1" dirty="0">
                <a:solidFill>
                  <a:srgbClr val="FF0000"/>
                </a:solidFill>
              </a:rPr>
              <a:t>Deep </a:t>
            </a:r>
            <a:r>
              <a:rPr lang="en-US" b="1" dirty="0">
                <a:solidFill>
                  <a:srgbClr val="FF0000"/>
                </a:solidFill>
              </a:rPr>
              <a:t>Convolutional</a:t>
            </a:r>
            <a:r>
              <a:rPr lang="en-US" sz="4000" b="1" dirty="0">
                <a:solidFill>
                  <a:srgbClr val="FF0000"/>
                </a:solidFill>
              </a:rPr>
              <a:t> GANs </a:t>
            </a:r>
            <a:r>
              <a:rPr lang="en-US" sz="4000" b="1" dirty="0">
                <a:solidFill>
                  <a:srgbClr val="5B9BD5">
                    <a:lumMod val="50000"/>
                  </a:srgbClr>
                </a:solidFill>
              </a:rPr>
              <a:t>(DCGANs)</a:t>
            </a:r>
            <a:endParaRPr lang="en-US" dirty="0"/>
          </a:p>
        </p:txBody>
      </p:sp>
      <p:sp>
        <p:nvSpPr>
          <p:cNvPr id="5" name="Content Placeholder 4"/>
          <p:cNvSpPr>
            <a:spLocks noGrp="1"/>
          </p:cNvSpPr>
          <p:nvPr>
            <p:ph idx="1"/>
          </p:nvPr>
        </p:nvSpPr>
        <p:spPr/>
        <p:txBody>
          <a:bodyPr/>
          <a:lstStyle/>
          <a:p>
            <a:pPr marL="0" indent="0">
              <a:buNone/>
            </a:pPr>
            <a:r>
              <a:rPr lang="en-US" dirty="0"/>
              <a:t>Generator Architecture</a:t>
            </a:r>
          </a:p>
        </p:txBody>
      </p:sp>
      <p:sp>
        <p:nvSpPr>
          <p:cNvPr id="9" name="Content Placeholder 4"/>
          <p:cNvSpPr txBox="1">
            <a:spLocks/>
          </p:cNvSpPr>
          <p:nvPr/>
        </p:nvSpPr>
        <p:spPr>
          <a:xfrm>
            <a:off x="7710012" y="1124264"/>
            <a:ext cx="4321690" cy="5051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FF0000"/>
                </a:solidFill>
              </a:rPr>
              <a:t>Key ideas</a:t>
            </a:r>
            <a:r>
              <a:rPr lang="en-US" sz="2400" dirty="0">
                <a:solidFill>
                  <a:prstClr val="black"/>
                </a:solidFill>
              </a:rPr>
              <a:t>:</a:t>
            </a:r>
          </a:p>
          <a:p>
            <a:r>
              <a:rPr lang="en-US" sz="2200" dirty="0">
                <a:solidFill>
                  <a:prstClr val="black"/>
                </a:solidFill>
              </a:rPr>
              <a:t>Replace FC hidden layers with Convolutions</a:t>
            </a:r>
            <a:endParaRPr lang="en-US" sz="1900" dirty="0">
              <a:solidFill>
                <a:prstClr val="black"/>
              </a:solidFill>
            </a:endParaRPr>
          </a:p>
          <a:p>
            <a:pPr lvl="1"/>
            <a:endParaRPr lang="en-US" sz="2200" dirty="0">
              <a:solidFill>
                <a:prstClr val="black"/>
              </a:solidFill>
            </a:endParaRPr>
          </a:p>
          <a:p>
            <a:r>
              <a:rPr lang="en-US" sz="2200" dirty="0">
                <a:solidFill>
                  <a:prstClr val="black"/>
                </a:solidFill>
              </a:rPr>
              <a:t>Use Batch Normalization after each layer</a:t>
            </a:r>
          </a:p>
          <a:p>
            <a:endParaRPr lang="en-US" sz="2200" dirty="0">
              <a:solidFill>
                <a:prstClr val="black"/>
              </a:solidFill>
            </a:endParaRPr>
          </a:p>
          <a:p>
            <a:r>
              <a:rPr lang="en-US" sz="2200" b="1" dirty="0">
                <a:solidFill>
                  <a:srgbClr val="5B9BD5">
                    <a:lumMod val="50000"/>
                  </a:srgbClr>
                </a:solidFill>
              </a:rPr>
              <a:t>Inside Generator</a:t>
            </a:r>
          </a:p>
          <a:p>
            <a:pPr lvl="1"/>
            <a:r>
              <a:rPr lang="en-US" sz="1800" dirty="0">
                <a:solidFill>
                  <a:prstClr val="black"/>
                </a:solidFill>
              </a:rPr>
              <a:t>Use </a:t>
            </a:r>
            <a:r>
              <a:rPr lang="en-US" sz="1800" dirty="0" err="1">
                <a:solidFill>
                  <a:prstClr val="black"/>
                </a:solidFill>
              </a:rPr>
              <a:t>ReLU</a:t>
            </a:r>
            <a:r>
              <a:rPr lang="en-US" sz="1800" dirty="0">
                <a:solidFill>
                  <a:prstClr val="black"/>
                </a:solidFill>
              </a:rPr>
              <a:t> for hidden layers</a:t>
            </a:r>
          </a:p>
          <a:p>
            <a:pPr lvl="1"/>
            <a:r>
              <a:rPr lang="en-US" sz="1800" dirty="0">
                <a:solidFill>
                  <a:prstClr val="black"/>
                </a:solidFill>
              </a:rPr>
              <a:t>Use </a:t>
            </a:r>
            <a:r>
              <a:rPr lang="en-US" sz="1800" dirty="0" err="1">
                <a:solidFill>
                  <a:prstClr val="black"/>
                </a:solidFill>
              </a:rPr>
              <a:t>Tanh</a:t>
            </a:r>
            <a:r>
              <a:rPr lang="en-US" sz="1800" dirty="0">
                <a:solidFill>
                  <a:prstClr val="black"/>
                </a:solidFill>
              </a:rPr>
              <a:t> for the output layer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 y="2365247"/>
            <a:ext cx="7435121" cy="3585850"/>
          </a:xfrm>
          <a:prstGeom prst="rect">
            <a:avLst/>
          </a:prstGeom>
        </p:spPr>
      </p:pic>
      <p:sp>
        <p:nvSpPr>
          <p:cNvPr id="3" name="Rectangle 2"/>
          <p:cNvSpPr/>
          <p:nvPr/>
        </p:nvSpPr>
        <p:spPr>
          <a:xfrm flipH="1">
            <a:off x="7585023" y="1034297"/>
            <a:ext cx="4446678" cy="4961769"/>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316721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022256" y="4414849"/>
                <a:ext cx="9547412" cy="57361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min</m:t>
                              </m:r>
                            </m:e>
                            <m:lim>
                              <m:r>
                                <a:rPr lang="en-US" sz="2400" i="1">
                                  <a:latin typeface="Cambria Math" charset="0"/>
                                </a:rPr>
                                <m:t>𝐺</m:t>
                              </m:r>
                            </m:lim>
                          </m:limLow>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max</m:t>
                                  </m:r>
                                </m:e>
                                <m:lim>
                                  <m:r>
                                    <a:rPr lang="en-US" sz="2400" i="1">
                                      <a:latin typeface="Cambria Math" charset="0"/>
                                    </a:rPr>
                                    <m:t>𝐷</m:t>
                                  </m:r>
                                </m:lim>
                              </m:limLow>
                            </m:fName>
                            <m:e>
                              <m:r>
                                <a:rPr lang="en-US" sz="2400" i="1">
                                  <a:latin typeface="Cambria Math" charset="0"/>
                                </a:rPr>
                                <m:t>𝑉</m:t>
                              </m:r>
                              <m:d>
                                <m:dPr>
                                  <m:ctrlPr>
                                    <a:rPr lang="en-US" sz="2400" i="1">
                                      <a:latin typeface="Cambria Math" panose="02040503050406030204" pitchFamily="18" charset="0"/>
                                    </a:rPr>
                                  </m:ctrlPr>
                                </m:dPr>
                                <m:e>
                                  <m:r>
                                    <a:rPr lang="en-US" sz="2400" i="1">
                                      <a:latin typeface="Cambria Math" charset="0"/>
                                    </a:rPr>
                                    <m:t>𝐷</m:t>
                                  </m:r>
                                  <m:r>
                                    <a:rPr lang="en-US" sz="2400" i="1">
                                      <a:latin typeface="Cambria Math" charset="0"/>
                                    </a:rPr>
                                    <m:t>, </m:t>
                                  </m:r>
                                  <m:r>
                                    <a:rPr lang="en-US" sz="2400" i="1">
                                      <a:latin typeface="Cambria Math" charset="0"/>
                                    </a:rPr>
                                    <m:t>𝐺</m:t>
                                  </m:r>
                                </m:e>
                              </m:d>
                            </m:e>
                          </m:func>
                        </m:e>
                      </m:func>
                    </m:oMath>
                  </m:oMathPara>
                </a14:m>
                <a:endParaRPr lang="en-US" sz="2400" i="1" dirty="0">
                  <a:latin typeface="Cambria Math"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022256" y="4414849"/>
                <a:ext cx="9547412" cy="573619"/>
              </a:xfrm>
              <a:prstGeom prst="rect">
                <a:avLst/>
              </a:prstGeom>
              <a:blipFill rotWithShape="0">
                <a:blip r:embed="rId3"/>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57200" y="1089211"/>
                <a:ext cx="11083159" cy="6297010"/>
              </a:xfrm>
            </p:spPr>
            <p:txBody>
              <a:bodyPr>
                <a:normAutofit/>
              </a:bodyPr>
              <a:lstStyle/>
              <a:p>
                <a:r>
                  <a:rPr lang="en-US" b="1" dirty="0">
                    <a:solidFill>
                      <a:schemeClr val="accent5">
                        <a:lumMod val="75000"/>
                      </a:schemeClr>
                    </a:solidFill>
                  </a:rPr>
                  <a:t>Deep Learning models (in general) involve a single player</a:t>
                </a:r>
              </a:p>
              <a:p>
                <a:pPr lvl="1"/>
                <a:r>
                  <a:rPr lang="en-US" dirty="0"/>
                  <a:t>The player tries to maximize its reward (minimize its loss).</a:t>
                </a:r>
              </a:p>
              <a:p>
                <a:pPr lvl="1"/>
                <a:r>
                  <a:rPr lang="en-US" dirty="0"/>
                  <a:t>Use SGD (with Backpropagation) to find the optimal parameters.</a:t>
                </a:r>
              </a:p>
              <a:p>
                <a:pPr lvl="1"/>
                <a:r>
                  <a:rPr lang="en-US" dirty="0"/>
                  <a:t>SGD has convergence guarantees (under certain conditions).</a:t>
                </a:r>
              </a:p>
              <a:p>
                <a:pPr lvl="1"/>
                <a:r>
                  <a:rPr lang="en-US" b="1" dirty="0">
                    <a:solidFill>
                      <a:srgbClr val="FF0000"/>
                    </a:solidFill>
                  </a:rPr>
                  <a:t>Problem:</a:t>
                </a:r>
                <a:r>
                  <a:rPr lang="en-US" dirty="0"/>
                  <a:t> With non-convexity, we might converge to local optima.</a:t>
                </a:r>
                <a:br>
                  <a:rPr lang="en-US" dirty="0"/>
                </a:br>
                <a:br>
                  <a:rPr lang="en-US" dirty="0"/>
                </a:b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min</m:t>
                            </m:r>
                          </m:e>
                          <m:lim>
                            <m:r>
                              <a:rPr lang="en-US" i="1">
                                <a:latin typeface="Cambria Math" charset="0"/>
                              </a:rPr>
                              <m:t>𝐺</m:t>
                            </m:r>
                          </m:lim>
                        </m:limLow>
                      </m:fName>
                      <m:e>
                        <m:r>
                          <a:rPr lang="en-US" i="1">
                            <a:latin typeface="Cambria Math" charset="0"/>
                          </a:rPr>
                          <m:t>𝐿</m:t>
                        </m:r>
                        <m:d>
                          <m:dPr>
                            <m:ctrlPr>
                              <a:rPr lang="en-US" i="1">
                                <a:latin typeface="Cambria Math" panose="02040503050406030204" pitchFamily="18" charset="0"/>
                              </a:rPr>
                            </m:ctrlPr>
                          </m:dPr>
                          <m:e>
                            <m:r>
                              <a:rPr lang="en-US" i="1">
                                <a:latin typeface="Cambria Math" charset="0"/>
                              </a:rPr>
                              <m:t>𝐺</m:t>
                            </m:r>
                          </m:e>
                        </m:d>
                      </m:e>
                    </m:func>
                  </m:oMath>
                </a14:m>
                <a:br>
                  <a:rPr lang="en-US" dirty="0"/>
                </a:br>
                <a:endParaRPr lang="en-US" dirty="0"/>
              </a:p>
              <a:p>
                <a:endParaRPr lang="en-US" b="1" dirty="0">
                  <a:solidFill>
                    <a:schemeClr val="accent5">
                      <a:lumMod val="75000"/>
                    </a:schemeClr>
                  </a:solidFill>
                </a:endParaRPr>
              </a:p>
              <a:p>
                <a:r>
                  <a:rPr lang="en-US" b="1" dirty="0">
                    <a:solidFill>
                      <a:schemeClr val="accent5">
                        <a:lumMod val="75000"/>
                      </a:schemeClr>
                    </a:solidFill>
                  </a:rPr>
                  <a:t>GANs instead involve two (or more) players</a:t>
                </a:r>
              </a:p>
              <a:p>
                <a:pPr lvl="1"/>
                <a:r>
                  <a:rPr lang="en-US" dirty="0"/>
                  <a:t>Discriminator is trying to maximize its reward.</a:t>
                </a:r>
              </a:p>
              <a:p>
                <a:pPr lvl="1"/>
                <a:r>
                  <a:rPr lang="en-US" dirty="0"/>
                  <a:t>Generator is trying to minimize Discriminator’s reward.</a:t>
                </a:r>
              </a:p>
              <a:p>
                <a:pPr marL="457200" lvl="1" indent="0">
                  <a:buNone/>
                </a:pPr>
                <a:endParaRPr lang="en-US" dirty="0"/>
              </a:p>
              <a:p>
                <a:pPr lvl="1"/>
                <a:endParaRPr lang="en-US" dirty="0"/>
              </a:p>
              <a:p>
                <a:pPr lvl="1"/>
                <a:endParaRPr lang="en-US"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57200" y="1089211"/>
                <a:ext cx="11083159" cy="6297010"/>
              </a:xfrm>
              <a:blipFill>
                <a:blip r:embed="rId4"/>
                <a:stretch>
                  <a:fillRect l="-990" t="-1646"/>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99E118F4-A1B2-264C-AC67-A9FDC849D195}"/>
              </a:ext>
            </a:extLst>
          </p:cNvPr>
          <p:cNvSpPr>
            <a:spLocks noGrp="1"/>
          </p:cNvSpPr>
          <p:nvPr>
            <p:ph type="title"/>
          </p:nvPr>
        </p:nvSpPr>
        <p:spPr>
          <a:xfrm>
            <a:off x="838200" y="365125"/>
            <a:ext cx="10515600" cy="724087"/>
          </a:xfrm>
        </p:spPr>
        <p:txBody>
          <a:bodyPr/>
          <a:lstStyle/>
          <a:p>
            <a:pPr algn="ctr"/>
            <a:r>
              <a:rPr lang="en-US" b="1" dirty="0">
                <a:solidFill>
                  <a:srgbClr val="FF0000"/>
                </a:solidFill>
              </a:rPr>
              <a:t>Non-Convergence</a:t>
            </a:r>
          </a:p>
        </p:txBody>
      </p:sp>
    </p:spTree>
    <p:extLst>
      <p:ext uri="{BB962C8B-B14F-4D97-AF65-F5344CB8AC3E}">
        <p14:creationId xmlns:p14="http://schemas.microsoft.com/office/powerpoint/2010/main" val="133601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087"/>
          </a:xfrm>
        </p:spPr>
        <p:txBody>
          <a:bodyPr/>
          <a:lstStyle/>
          <a:p>
            <a:pPr algn="ctr"/>
            <a:r>
              <a:rPr lang="en-US" b="1" dirty="0">
                <a:solidFill>
                  <a:srgbClr val="FF0000"/>
                </a:solidFill>
              </a:rPr>
              <a:t>Mode-Collapse</a:t>
            </a:r>
          </a:p>
        </p:txBody>
      </p:sp>
      <p:sp>
        <p:nvSpPr>
          <p:cNvPr id="3" name="Content Placeholder 2"/>
          <p:cNvSpPr>
            <a:spLocks noGrp="1"/>
          </p:cNvSpPr>
          <p:nvPr>
            <p:ph idx="1"/>
          </p:nvPr>
        </p:nvSpPr>
        <p:spPr>
          <a:xfrm>
            <a:off x="838200" y="1210235"/>
            <a:ext cx="10515600" cy="5404878"/>
          </a:xfrm>
        </p:spPr>
        <p:txBody>
          <a:bodyPr>
            <a:normAutofit/>
          </a:bodyPr>
          <a:lstStyle/>
          <a:p>
            <a:r>
              <a:rPr lang="en-US" b="1" dirty="0">
                <a:solidFill>
                  <a:schemeClr val="accent5">
                    <a:lumMod val="50000"/>
                  </a:schemeClr>
                </a:solidFill>
              </a:rPr>
              <a:t>Generator fails to output diverse samples</a:t>
            </a:r>
            <a:endParaRPr lang="en-US" dirty="0"/>
          </a:p>
          <a:p>
            <a:pPr lvl="1"/>
            <a:endParaRPr lang="en-US" dirty="0"/>
          </a:p>
          <a:p>
            <a:pPr marL="0" indent="0">
              <a:buNone/>
            </a:pPr>
            <a:br>
              <a:rPr lang="en-US" dirty="0"/>
            </a:br>
            <a:endParaRPr lang="en-US" b="1" dirty="0">
              <a:solidFill>
                <a:schemeClr val="accent5">
                  <a:lumMod val="75000"/>
                </a:schemeClr>
              </a:solidFill>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500" y="3948232"/>
            <a:ext cx="9058274" cy="10272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587" y="2193073"/>
            <a:ext cx="2082800" cy="137859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4582" y="4932594"/>
            <a:ext cx="9193192" cy="26539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9500" y="5287924"/>
            <a:ext cx="9089270" cy="964585"/>
          </a:xfrm>
          <a:prstGeom prst="rect">
            <a:avLst/>
          </a:prstGeom>
        </p:spPr>
      </p:pic>
      <p:sp>
        <p:nvSpPr>
          <p:cNvPr id="5" name="TextBox 4"/>
          <p:cNvSpPr txBox="1"/>
          <p:nvPr/>
        </p:nvSpPr>
        <p:spPr>
          <a:xfrm>
            <a:off x="752603" y="4200235"/>
            <a:ext cx="1542923" cy="523220"/>
          </a:xfrm>
          <a:prstGeom prst="rect">
            <a:avLst/>
          </a:prstGeom>
          <a:noFill/>
        </p:spPr>
        <p:txBody>
          <a:bodyPr wrap="none" rtlCol="0">
            <a:spAutoFit/>
          </a:bodyPr>
          <a:lstStyle/>
          <a:p>
            <a:r>
              <a:rPr lang="en-US" sz="2800" b="1" dirty="0">
                <a:solidFill>
                  <a:srgbClr val="4472C4">
                    <a:lumMod val="75000"/>
                  </a:srgbClr>
                </a:solidFill>
              </a:rPr>
              <a:t>Expected</a:t>
            </a:r>
            <a:endParaRPr lang="en-US" dirty="0"/>
          </a:p>
        </p:txBody>
      </p:sp>
      <p:sp>
        <p:nvSpPr>
          <p:cNvPr id="11" name="TextBox 10"/>
          <p:cNvSpPr txBox="1"/>
          <p:nvPr/>
        </p:nvSpPr>
        <p:spPr>
          <a:xfrm>
            <a:off x="752603" y="5473296"/>
            <a:ext cx="1253869" cy="523220"/>
          </a:xfrm>
          <a:prstGeom prst="rect">
            <a:avLst/>
          </a:prstGeom>
          <a:noFill/>
        </p:spPr>
        <p:txBody>
          <a:bodyPr wrap="none" rtlCol="0">
            <a:spAutoFit/>
          </a:bodyPr>
          <a:lstStyle/>
          <a:p>
            <a:r>
              <a:rPr lang="en-US" sz="2800" b="1">
                <a:solidFill>
                  <a:srgbClr val="FF0000"/>
                </a:solidFill>
              </a:rPr>
              <a:t>Output</a:t>
            </a:r>
            <a:endParaRPr lang="en-US" sz="2800" b="1" dirty="0">
              <a:solidFill>
                <a:srgbClr val="FF0000"/>
              </a:solidFill>
            </a:endParaRPr>
          </a:p>
        </p:txBody>
      </p:sp>
      <p:sp>
        <p:nvSpPr>
          <p:cNvPr id="12" name="TextBox 11"/>
          <p:cNvSpPr txBox="1"/>
          <p:nvPr/>
        </p:nvSpPr>
        <p:spPr>
          <a:xfrm>
            <a:off x="4529264" y="2620758"/>
            <a:ext cx="1108188" cy="523220"/>
          </a:xfrm>
          <a:prstGeom prst="rect">
            <a:avLst/>
          </a:prstGeom>
          <a:noFill/>
        </p:spPr>
        <p:txBody>
          <a:bodyPr wrap="none" rtlCol="0">
            <a:spAutoFit/>
          </a:bodyPr>
          <a:lstStyle/>
          <a:p>
            <a:r>
              <a:rPr lang="en-US" sz="2800" b="1" dirty="0"/>
              <a:t>Target</a:t>
            </a:r>
            <a:endParaRPr lang="en-US" b="1" dirty="0"/>
          </a:p>
        </p:txBody>
      </p:sp>
    </p:spTree>
    <p:extLst>
      <p:ext uri="{BB962C8B-B14F-4D97-AF65-F5344CB8AC3E}">
        <p14:creationId xmlns:p14="http://schemas.microsoft.com/office/powerpoint/2010/main" val="74256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484"/>
            <a:ext cx="10515600" cy="498238"/>
          </a:xfrm>
        </p:spPr>
        <p:txBody>
          <a:bodyPr>
            <a:normAutofit fontScale="90000"/>
          </a:bodyPr>
          <a:lstStyle/>
          <a:p>
            <a:pPr algn="ctr"/>
            <a:r>
              <a:rPr lang="en-US" b="1" dirty="0">
                <a:solidFill>
                  <a:srgbClr val="FF0000"/>
                </a:solidFill>
              </a:rPr>
              <a:t>Supervision with Labels</a:t>
            </a:r>
          </a:p>
        </p:txBody>
      </p:sp>
      <p:sp>
        <p:nvSpPr>
          <p:cNvPr id="3" name="Content Placeholder 2"/>
          <p:cNvSpPr>
            <a:spLocks noGrp="1"/>
          </p:cNvSpPr>
          <p:nvPr>
            <p:ph idx="1"/>
          </p:nvPr>
        </p:nvSpPr>
        <p:spPr>
          <a:xfrm>
            <a:off x="838200" y="993228"/>
            <a:ext cx="10515600" cy="5183735"/>
          </a:xfrm>
        </p:spPr>
        <p:txBody>
          <a:bodyPr>
            <a:normAutofit/>
          </a:bodyPr>
          <a:lstStyle/>
          <a:p>
            <a:r>
              <a:rPr lang="en-US" dirty="0"/>
              <a:t>Label information of the real data might help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Empirically generates much better samples</a:t>
            </a:r>
          </a:p>
          <a:p>
            <a:endParaRPr lang="en-US" dirty="0"/>
          </a:p>
          <a:p>
            <a:endParaRPr lang="en-US" dirty="0"/>
          </a:p>
        </p:txBody>
      </p:sp>
      <p:sp>
        <p:nvSpPr>
          <p:cNvPr id="5" name="Rectangle 4"/>
          <p:cNvSpPr/>
          <p:nvPr/>
        </p:nvSpPr>
        <p:spPr>
          <a:xfrm>
            <a:off x="599090" y="3310759"/>
            <a:ext cx="1277007" cy="6779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a:t>
            </a:r>
          </a:p>
        </p:txBody>
      </p:sp>
      <p:cxnSp>
        <p:nvCxnSpPr>
          <p:cNvPr id="7" name="Straight Arrow Connector 6"/>
          <p:cNvCxnSpPr/>
          <p:nvPr/>
        </p:nvCxnSpPr>
        <p:spPr>
          <a:xfrm flipV="1">
            <a:off x="1876097" y="3137338"/>
            <a:ext cx="536027" cy="512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p:cNvCxnSpPr>
          <p:nvPr/>
        </p:nvCxnSpPr>
        <p:spPr>
          <a:xfrm>
            <a:off x="1876097" y="3649718"/>
            <a:ext cx="536027" cy="3389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43652" y="2885091"/>
            <a:ext cx="725214" cy="369332"/>
          </a:xfrm>
          <a:prstGeom prst="rect">
            <a:avLst/>
          </a:prstGeom>
          <a:noFill/>
        </p:spPr>
        <p:txBody>
          <a:bodyPr wrap="square" rtlCol="0">
            <a:spAutoFit/>
          </a:bodyPr>
          <a:lstStyle/>
          <a:p>
            <a:r>
              <a:rPr lang="en-US" b="1" dirty="0"/>
              <a:t>Real</a:t>
            </a:r>
          </a:p>
        </p:txBody>
      </p:sp>
      <p:sp>
        <p:nvSpPr>
          <p:cNvPr id="14" name="TextBox 13"/>
          <p:cNvSpPr txBox="1"/>
          <p:nvPr/>
        </p:nvSpPr>
        <p:spPr>
          <a:xfrm>
            <a:off x="2443652" y="3804010"/>
            <a:ext cx="725214" cy="369332"/>
          </a:xfrm>
          <a:prstGeom prst="rect">
            <a:avLst/>
          </a:prstGeom>
          <a:noFill/>
        </p:spPr>
        <p:txBody>
          <a:bodyPr wrap="square" rtlCol="0">
            <a:spAutoFit/>
          </a:bodyPr>
          <a:lstStyle/>
          <a:p>
            <a:r>
              <a:rPr lang="en-US" b="1" dirty="0">
                <a:solidFill>
                  <a:srgbClr val="FF0000"/>
                </a:solidFill>
              </a:rPr>
              <a:t>Fake</a:t>
            </a:r>
          </a:p>
        </p:txBody>
      </p:sp>
      <p:sp>
        <p:nvSpPr>
          <p:cNvPr id="15" name="Rectangle 14"/>
          <p:cNvSpPr/>
          <p:nvPr/>
        </p:nvSpPr>
        <p:spPr>
          <a:xfrm>
            <a:off x="7514900" y="3310759"/>
            <a:ext cx="1277007" cy="6779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a:t>
            </a:r>
          </a:p>
        </p:txBody>
      </p:sp>
      <p:cxnSp>
        <p:nvCxnSpPr>
          <p:cNvPr id="16" name="Straight Arrow Connector 15"/>
          <p:cNvCxnSpPr/>
          <p:nvPr/>
        </p:nvCxnSpPr>
        <p:spPr>
          <a:xfrm flipV="1">
            <a:off x="8791907" y="3585095"/>
            <a:ext cx="567555" cy="64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5" idx="3"/>
          </p:cNvCxnSpPr>
          <p:nvPr/>
        </p:nvCxnSpPr>
        <p:spPr>
          <a:xfrm>
            <a:off x="8791907" y="3649718"/>
            <a:ext cx="597781" cy="467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327934" y="3400429"/>
            <a:ext cx="944615" cy="369332"/>
          </a:xfrm>
          <a:prstGeom prst="rect">
            <a:avLst/>
          </a:prstGeom>
          <a:noFill/>
        </p:spPr>
        <p:txBody>
          <a:bodyPr wrap="square" rtlCol="0">
            <a:spAutoFit/>
          </a:bodyPr>
          <a:lstStyle/>
          <a:p>
            <a:r>
              <a:rPr lang="en-US" b="1" dirty="0"/>
              <a:t>Human</a:t>
            </a:r>
          </a:p>
        </p:txBody>
      </p:sp>
      <p:sp>
        <p:nvSpPr>
          <p:cNvPr id="19" name="TextBox 18"/>
          <p:cNvSpPr txBox="1"/>
          <p:nvPr/>
        </p:nvSpPr>
        <p:spPr>
          <a:xfrm>
            <a:off x="9359462" y="3945902"/>
            <a:ext cx="725214" cy="369332"/>
          </a:xfrm>
          <a:prstGeom prst="rect">
            <a:avLst/>
          </a:prstGeom>
          <a:noFill/>
        </p:spPr>
        <p:txBody>
          <a:bodyPr wrap="square" rtlCol="0">
            <a:spAutoFit/>
          </a:bodyPr>
          <a:lstStyle/>
          <a:p>
            <a:r>
              <a:rPr lang="en-US" b="1" dirty="0">
                <a:solidFill>
                  <a:srgbClr val="FF0000"/>
                </a:solidFill>
              </a:rPr>
              <a:t>Fake</a:t>
            </a:r>
          </a:p>
        </p:txBody>
      </p:sp>
      <p:cxnSp>
        <p:nvCxnSpPr>
          <p:cNvPr id="23" name="Straight Arrow Connector 22"/>
          <p:cNvCxnSpPr>
            <a:stCxn id="15" idx="3"/>
          </p:cNvCxnSpPr>
          <p:nvPr/>
        </p:nvCxnSpPr>
        <p:spPr>
          <a:xfrm flipV="1">
            <a:off x="8791907" y="1876097"/>
            <a:ext cx="536027" cy="17736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3"/>
          </p:cNvCxnSpPr>
          <p:nvPr/>
        </p:nvCxnSpPr>
        <p:spPr>
          <a:xfrm flipV="1">
            <a:off x="8791907" y="2402427"/>
            <a:ext cx="567555" cy="12472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3"/>
          </p:cNvCxnSpPr>
          <p:nvPr/>
        </p:nvCxnSpPr>
        <p:spPr>
          <a:xfrm flipV="1">
            <a:off x="8791907" y="2718607"/>
            <a:ext cx="567555" cy="93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327934" y="1607097"/>
            <a:ext cx="725214" cy="369332"/>
          </a:xfrm>
          <a:prstGeom prst="rect">
            <a:avLst/>
          </a:prstGeom>
          <a:noFill/>
        </p:spPr>
        <p:txBody>
          <a:bodyPr wrap="square" rtlCol="0">
            <a:spAutoFit/>
          </a:bodyPr>
          <a:lstStyle/>
          <a:p>
            <a:r>
              <a:rPr lang="en-US" b="1" dirty="0"/>
              <a:t>Car</a:t>
            </a:r>
          </a:p>
        </p:txBody>
      </p:sp>
      <p:sp>
        <p:nvSpPr>
          <p:cNvPr id="32" name="TextBox 31"/>
          <p:cNvSpPr txBox="1"/>
          <p:nvPr/>
        </p:nvSpPr>
        <p:spPr>
          <a:xfrm>
            <a:off x="9385741" y="2138606"/>
            <a:ext cx="725214" cy="369332"/>
          </a:xfrm>
          <a:prstGeom prst="rect">
            <a:avLst/>
          </a:prstGeom>
          <a:noFill/>
        </p:spPr>
        <p:txBody>
          <a:bodyPr wrap="square" rtlCol="0">
            <a:spAutoFit/>
          </a:bodyPr>
          <a:lstStyle/>
          <a:p>
            <a:r>
              <a:rPr lang="en-US" b="1" dirty="0"/>
              <a:t>Dog</a:t>
            </a:r>
          </a:p>
        </p:txBody>
      </p:sp>
      <p:cxnSp>
        <p:nvCxnSpPr>
          <p:cNvPr id="38" name="Straight Connector 37"/>
          <p:cNvCxnSpPr/>
          <p:nvPr/>
        </p:nvCxnSpPr>
        <p:spPr>
          <a:xfrm>
            <a:off x="9690541" y="2718607"/>
            <a:ext cx="0" cy="674921"/>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4143707" y="3585095"/>
            <a:ext cx="2078424" cy="0"/>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362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188" y="50882"/>
            <a:ext cx="10515600" cy="719756"/>
          </a:xfrm>
        </p:spPr>
        <p:txBody>
          <a:bodyPr>
            <a:normAutofit/>
          </a:bodyPr>
          <a:lstStyle/>
          <a:p>
            <a:pPr algn="ctr"/>
            <a:r>
              <a:rPr lang="en-US" sz="3600" b="1" dirty="0">
                <a:solidFill>
                  <a:srgbClr val="FF0000"/>
                </a:solidFill>
              </a:rPr>
              <a:t>More Bedrooms</a:t>
            </a:r>
            <a:r>
              <a:rPr lang="is-IS" sz="3600" b="1" dirty="0">
                <a:solidFill>
                  <a:srgbClr val="FF0000"/>
                </a:solidFill>
              </a:rPr>
              <a:t>…</a:t>
            </a:r>
            <a:endParaRPr lang="en-US" sz="3600" b="1" dirty="0">
              <a:solidFill>
                <a:srgbClr val="FF0000"/>
              </a:solidFill>
            </a:endParaRPr>
          </a:p>
        </p:txBody>
      </p:sp>
      <p:sp>
        <p:nvSpPr>
          <p:cNvPr id="4" name="Footer Placeholder 3"/>
          <p:cNvSpPr>
            <a:spLocks noGrp="1"/>
          </p:cNvSpPr>
          <p:nvPr>
            <p:ph type="ftr" sz="quarter" idx="11"/>
          </p:nvPr>
        </p:nvSpPr>
        <p:spPr>
          <a:xfrm>
            <a:off x="1626477" y="6406495"/>
            <a:ext cx="10515600" cy="409575"/>
          </a:xfrm>
        </p:spPr>
        <p:txBody>
          <a:bodyPr/>
          <a:lstStyle/>
          <a:p>
            <a:pPr algn="r"/>
            <a:r>
              <a:rPr lang="en-US" dirty="0"/>
              <a:t>Zhao, </a:t>
            </a:r>
            <a:r>
              <a:rPr lang="en-US" dirty="0" err="1"/>
              <a:t>Junbo</a:t>
            </a:r>
            <a:r>
              <a:rPr lang="en-US" dirty="0"/>
              <a:t>, Michael Mathieu, and Yann </a:t>
            </a:r>
            <a:r>
              <a:rPr lang="en-US" dirty="0" err="1"/>
              <a:t>LeCun</a:t>
            </a:r>
            <a:r>
              <a:rPr lang="en-US" dirty="0"/>
              <a:t>. </a:t>
            </a:r>
            <a:r>
              <a:rPr lang="en-US" b="1" dirty="0"/>
              <a:t>"Energy-based generative adversarial network."</a:t>
            </a:r>
            <a:r>
              <a:rPr lang="en-US" dirty="0"/>
              <a:t> </a:t>
            </a:r>
            <a:r>
              <a:rPr lang="en-US" dirty="0" err="1"/>
              <a:t>arXiv</a:t>
            </a:r>
            <a:r>
              <a:rPr lang="en-US" dirty="0"/>
              <a:t> preprint arXiv:1609.03126 (2016)</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393" y="770638"/>
            <a:ext cx="8056178" cy="5635857"/>
          </a:xfrm>
          <a:prstGeom prst="rect">
            <a:avLst/>
          </a:prstGeom>
        </p:spPr>
      </p:pic>
    </p:spTree>
    <p:extLst>
      <p:ext uri="{BB962C8B-B14F-4D97-AF65-F5344CB8AC3E}">
        <p14:creationId xmlns:p14="http://schemas.microsoft.com/office/powerpoint/2010/main" val="74217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22" y="1549927"/>
            <a:ext cx="10640878" cy="4777568"/>
          </a:xfrm>
          <a:prstGeom prst="rect">
            <a:avLst/>
          </a:prstGeom>
        </p:spPr>
      </p:pic>
      <p:sp>
        <p:nvSpPr>
          <p:cNvPr id="10" name="Rectangle 9"/>
          <p:cNvSpPr/>
          <p:nvPr/>
        </p:nvSpPr>
        <p:spPr>
          <a:xfrm>
            <a:off x="6053600" y="3902008"/>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 name="Rectangle 8"/>
          <p:cNvSpPr/>
          <p:nvPr/>
        </p:nvSpPr>
        <p:spPr>
          <a:xfrm>
            <a:off x="712922" y="3940529"/>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8" name="Rectangle 7"/>
          <p:cNvSpPr/>
          <p:nvPr/>
        </p:nvSpPr>
        <p:spPr>
          <a:xfrm>
            <a:off x="6048702" y="1501423"/>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 name="Rectangle 5"/>
          <p:cNvSpPr/>
          <p:nvPr/>
        </p:nvSpPr>
        <p:spPr>
          <a:xfrm>
            <a:off x="712922" y="1512420"/>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 name="Title 1"/>
          <p:cNvSpPr>
            <a:spLocks noGrp="1"/>
          </p:cNvSpPr>
          <p:nvPr>
            <p:ph type="title"/>
          </p:nvPr>
        </p:nvSpPr>
        <p:spPr>
          <a:xfrm>
            <a:off x="838200" y="397728"/>
            <a:ext cx="10515600" cy="487280"/>
          </a:xfrm>
        </p:spPr>
        <p:txBody>
          <a:bodyPr>
            <a:normAutofit fontScale="90000"/>
          </a:bodyPr>
          <a:lstStyle/>
          <a:p>
            <a:pPr algn="ctr"/>
            <a:r>
              <a:rPr lang="en-US" b="1" dirty="0">
                <a:solidFill>
                  <a:srgbClr val="FF0000"/>
                </a:solidFill>
              </a:rPr>
              <a:t>Feature parameterization</a:t>
            </a:r>
          </a:p>
        </p:txBody>
      </p:sp>
      <p:sp>
        <p:nvSpPr>
          <p:cNvPr id="3" name="Content Placeholder 2"/>
          <p:cNvSpPr>
            <a:spLocks noGrp="1"/>
          </p:cNvSpPr>
          <p:nvPr>
            <p:ph idx="1"/>
          </p:nvPr>
        </p:nvSpPr>
        <p:spPr>
          <a:xfrm>
            <a:off x="5282306" y="1022892"/>
            <a:ext cx="2730315" cy="488418"/>
          </a:xfrm>
        </p:spPr>
        <p:txBody>
          <a:bodyPr/>
          <a:lstStyle/>
          <a:p>
            <a:pPr marL="0" indent="0">
              <a:buNone/>
            </a:pPr>
            <a:r>
              <a:rPr lang="en-US"/>
              <a:t>3D Faces</a:t>
            </a:r>
            <a:endParaRPr lang="en-US" dirty="0"/>
          </a:p>
        </p:txBody>
      </p:sp>
    </p:spTree>
    <p:extLst>
      <p:ext uri="{BB962C8B-B14F-4D97-AF65-F5344CB8AC3E}">
        <p14:creationId xmlns:p14="http://schemas.microsoft.com/office/powerpoint/2010/main" val="31369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9" grpId="1" animBg="1"/>
      <p:bldP spid="8" grpId="0" animBg="1"/>
      <p:bldP spid="8" grpId="1" animBg="1"/>
      <p:bldP spid="6" grpId="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2672" y="1349013"/>
            <a:ext cx="9973233" cy="5136846"/>
          </a:xfrm>
        </p:spPr>
        <p:txBody>
          <a:bodyPr>
            <a:noAutofit/>
          </a:bodyPr>
          <a:lstStyle/>
          <a:p>
            <a:pPr marL="457200" indent="-457200" algn="l">
              <a:buFont typeface="Arial" charset="0"/>
              <a:buChar char="•"/>
            </a:pPr>
            <a:r>
              <a:rPr lang="en-US" sz="3200" b="1" dirty="0">
                <a:solidFill>
                  <a:schemeClr val="accent5">
                    <a:lumMod val="50000"/>
                  </a:schemeClr>
                </a:solidFill>
              </a:rPr>
              <a:t>Conditional GANs</a:t>
            </a:r>
          </a:p>
          <a:p>
            <a:pPr marL="457200" indent="-457200" algn="l">
              <a:buFont typeface="Arial" charset="0"/>
              <a:buChar char="•"/>
            </a:pPr>
            <a:r>
              <a:rPr lang="en-US" sz="3200" b="1" dirty="0">
                <a:solidFill>
                  <a:schemeClr val="accent5">
                    <a:lumMod val="50000"/>
                  </a:schemeClr>
                </a:solidFill>
              </a:rPr>
              <a:t>Applications</a:t>
            </a:r>
          </a:p>
          <a:p>
            <a:pPr marL="914400" lvl="1" indent="-457200" algn="l">
              <a:buFont typeface="Arial" charset="0"/>
              <a:buChar char="•"/>
            </a:pPr>
            <a:r>
              <a:rPr lang="en-US" sz="2800" dirty="0"/>
              <a:t>Image-to-Image Translation</a:t>
            </a:r>
          </a:p>
          <a:p>
            <a:pPr marL="914400" lvl="1" indent="-457200" algn="l">
              <a:buFont typeface="Arial" charset="0"/>
              <a:buChar char="•"/>
            </a:pPr>
            <a:r>
              <a:rPr lang="en-US" sz="2800" dirty="0"/>
              <a:t>Text-to-Image Synthesis</a:t>
            </a:r>
          </a:p>
          <a:p>
            <a:pPr marL="914400" lvl="1" indent="-457200" algn="l">
              <a:buFont typeface="Arial" charset="0"/>
              <a:buChar char="•"/>
            </a:pPr>
            <a:r>
              <a:rPr lang="en-US" sz="2800" dirty="0"/>
              <a:t>Face Aging</a:t>
            </a:r>
          </a:p>
          <a:p>
            <a:pPr marL="457200" indent="-457200" algn="l">
              <a:buFont typeface="Arial" charset="0"/>
              <a:buChar char="•"/>
            </a:pPr>
            <a:r>
              <a:rPr lang="en-US" sz="3200" b="1" dirty="0">
                <a:solidFill>
                  <a:schemeClr val="accent5">
                    <a:lumMod val="50000"/>
                  </a:schemeClr>
                </a:solidFill>
              </a:rPr>
              <a:t>Advanced GAN Extensions</a:t>
            </a:r>
          </a:p>
          <a:p>
            <a:pPr marL="914400" lvl="1" indent="-457200" algn="l">
              <a:buFont typeface="Arial" charset="0"/>
              <a:buChar char="•"/>
            </a:pPr>
            <a:r>
              <a:rPr lang="en-US" sz="2800" dirty="0"/>
              <a:t>Coupled GAN</a:t>
            </a:r>
          </a:p>
          <a:p>
            <a:pPr marL="914400" lvl="1" indent="-457200" algn="l">
              <a:buFont typeface="Arial" charset="0"/>
              <a:buChar char="•"/>
            </a:pPr>
            <a:r>
              <a:rPr lang="en-US" sz="2800" dirty="0"/>
              <a:t>LAPGAN </a:t>
            </a:r>
            <a:r>
              <a:rPr lang="mr-IN" sz="2800" dirty="0"/>
              <a:t>–</a:t>
            </a:r>
            <a:r>
              <a:rPr lang="en-US" sz="2800" dirty="0"/>
              <a:t> Laplacian Pyramid of Adversarial Networks</a:t>
            </a:r>
          </a:p>
          <a:p>
            <a:pPr marL="914400" lvl="1" indent="-457200" algn="l">
              <a:buFont typeface="Arial" charset="0"/>
              <a:buChar char="•"/>
            </a:pPr>
            <a:r>
              <a:rPr lang="en-US" sz="2800" dirty="0"/>
              <a:t>Adversarially Learned Inference</a:t>
            </a:r>
          </a:p>
          <a:p>
            <a:pPr marL="457200" indent="-457200" algn="l">
              <a:buFont typeface="Arial" charset="0"/>
              <a:buChar char="•"/>
            </a:pPr>
            <a:r>
              <a:rPr lang="en-US" sz="3200" b="1" dirty="0">
                <a:solidFill>
                  <a:schemeClr val="accent5">
                    <a:lumMod val="50000"/>
                  </a:schemeClr>
                </a:solidFill>
              </a:rPr>
              <a:t>Summary</a:t>
            </a:r>
          </a:p>
          <a:p>
            <a:pPr marL="457200" indent="-457200" algn="l">
              <a:buFont typeface="Arial" charset="0"/>
              <a:buChar char="•"/>
            </a:pPr>
            <a:endParaRPr lang="en-US" sz="2800" b="1" dirty="0">
              <a:solidFill>
                <a:srgbClr val="FF0000"/>
              </a:solidFill>
            </a:endParaRPr>
          </a:p>
        </p:txBody>
      </p:sp>
    </p:spTree>
    <p:extLst>
      <p:ext uri="{BB962C8B-B14F-4D97-AF65-F5344CB8AC3E}">
        <p14:creationId xmlns:p14="http://schemas.microsoft.com/office/powerpoint/2010/main" val="479367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Conditional GANs</a:t>
            </a:r>
          </a:p>
        </p:txBody>
      </p:sp>
      <p:sp>
        <p:nvSpPr>
          <p:cNvPr id="3" name="Content Placeholder 2"/>
          <p:cNvSpPr>
            <a:spLocks noGrp="1"/>
          </p:cNvSpPr>
          <p:nvPr>
            <p:ph idx="1"/>
          </p:nvPr>
        </p:nvSpPr>
        <p:spPr>
          <a:xfrm>
            <a:off x="838199" y="1825626"/>
            <a:ext cx="7323161" cy="4233980"/>
          </a:xfrm>
        </p:spPr>
        <p:txBody>
          <a:bodyPr>
            <a:normAutofit/>
          </a:bodyPr>
          <a:lstStyle/>
          <a:p>
            <a:r>
              <a:rPr lang="en-US" dirty="0"/>
              <a:t>Simple modification to the original GAN framework that conditions the model on </a:t>
            </a:r>
            <a:r>
              <a:rPr lang="en-US" i="1" dirty="0"/>
              <a:t>additional information </a:t>
            </a:r>
            <a:r>
              <a:rPr lang="en-US" dirty="0"/>
              <a:t>for better multi-modal learning.</a:t>
            </a:r>
          </a:p>
          <a:p>
            <a:endParaRPr lang="en-US" dirty="0"/>
          </a:p>
          <a:p>
            <a:r>
              <a:rPr lang="en-US" dirty="0"/>
              <a:t>Lends to many practical applications of GANs when we have explicit </a:t>
            </a:r>
            <a:r>
              <a:rPr lang="en-US" i="1" dirty="0"/>
              <a:t>supervision</a:t>
            </a:r>
            <a:r>
              <a:rPr lang="en-US" dirty="0"/>
              <a:t> available.</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459" y="905467"/>
            <a:ext cx="2743341" cy="4610337"/>
          </a:xfrm>
          <a:prstGeom prst="rect">
            <a:avLst/>
          </a:prstGeom>
        </p:spPr>
      </p:pic>
      <p:sp>
        <p:nvSpPr>
          <p:cNvPr id="7" name="TextBox 6"/>
          <p:cNvSpPr txBox="1"/>
          <p:nvPr/>
        </p:nvSpPr>
        <p:spPr>
          <a:xfrm>
            <a:off x="5636525" y="2975212"/>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37313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generator&#10;&#10;Description automatically generated">
            <a:extLst>
              <a:ext uri="{FF2B5EF4-FFF2-40B4-BE49-F238E27FC236}">
                <a16:creationId xmlns:a16="http://schemas.microsoft.com/office/drawing/2014/main" id="{C18EA6F8-4E50-1716-0B83-0B1A06914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13" y="681407"/>
            <a:ext cx="11264751" cy="6066971"/>
          </a:xfrm>
          <a:prstGeom prst="rect">
            <a:avLst/>
          </a:prstGeom>
        </p:spPr>
      </p:pic>
    </p:spTree>
    <p:extLst>
      <p:ext uri="{BB962C8B-B14F-4D97-AF65-F5344CB8AC3E}">
        <p14:creationId xmlns:p14="http://schemas.microsoft.com/office/powerpoint/2010/main" val="811318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enerator&#10;&#10;Description automatically generated">
            <a:extLst>
              <a:ext uri="{FF2B5EF4-FFF2-40B4-BE49-F238E27FC236}">
                <a16:creationId xmlns:a16="http://schemas.microsoft.com/office/drawing/2014/main" id="{055244EE-DC42-7FAD-6C5E-01EE50A0C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42" y="442127"/>
            <a:ext cx="11234207" cy="4801862"/>
          </a:xfrm>
          <a:prstGeom prst="rect">
            <a:avLst/>
          </a:prstGeom>
        </p:spPr>
      </p:pic>
    </p:spTree>
    <p:extLst>
      <p:ext uri="{BB962C8B-B14F-4D97-AF65-F5344CB8AC3E}">
        <p14:creationId xmlns:p14="http://schemas.microsoft.com/office/powerpoint/2010/main" val="403749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ata flow&#10;&#10;Description automatically generated">
            <a:extLst>
              <a:ext uri="{FF2B5EF4-FFF2-40B4-BE49-F238E27FC236}">
                <a16:creationId xmlns:a16="http://schemas.microsoft.com/office/drawing/2014/main" id="{A70533E8-B783-4163-E2E0-659DD7E75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39" y="273952"/>
            <a:ext cx="11322788" cy="6310096"/>
          </a:xfrm>
          <a:prstGeom prst="rect">
            <a:avLst/>
          </a:prstGeom>
        </p:spPr>
      </p:pic>
    </p:spTree>
    <p:extLst>
      <p:ext uri="{BB962C8B-B14F-4D97-AF65-F5344CB8AC3E}">
        <p14:creationId xmlns:p14="http://schemas.microsoft.com/office/powerpoint/2010/main" val="2175006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ity&#10;&#10;Description automatically generated">
            <a:extLst>
              <a:ext uri="{FF2B5EF4-FFF2-40B4-BE49-F238E27FC236}">
                <a16:creationId xmlns:a16="http://schemas.microsoft.com/office/drawing/2014/main" id="{8B0225CD-94A5-003F-6778-23E1DA081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0848"/>
            <a:ext cx="12562194" cy="5160228"/>
          </a:xfrm>
          <a:prstGeom prst="rect">
            <a:avLst/>
          </a:prstGeom>
        </p:spPr>
      </p:pic>
    </p:spTree>
    <p:extLst>
      <p:ext uri="{BB962C8B-B14F-4D97-AF65-F5344CB8AC3E}">
        <p14:creationId xmlns:p14="http://schemas.microsoft.com/office/powerpoint/2010/main" val="30374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 of a city&#10;&#10;Description automatically generated">
            <a:extLst>
              <a:ext uri="{FF2B5EF4-FFF2-40B4-BE49-F238E27FC236}">
                <a16:creationId xmlns:a16="http://schemas.microsoft.com/office/drawing/2014/main" id="{1374A251-C768-3269-BB32-6FAC151EB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90" y="216003"/>
            <a:ext cx="12006619" cy="5802997"/>
          </a:xfrm>
          <a:prstGeom prst="rect">
            <a:avLst/>
          </a:prstGeom>
        </p:spPr>
      </p:pic>
    </p:spTree>
    <p:extLst>
      <p:ext uri="{BB962C8B-B14F-4D97-AF65-F5344CB8AC3E}">
        <p14:creationId xmlns:p14="http://schemas.microsoft.com/office/powerpoint/2010/main" val="3178254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city&#10;&#10;Description automatically generated">
            <a:extLst>
              <a:ext uri="{FF2B5EF4-FFF2-40B4-BE49-F238E27FC236}">
                <a16:creationId xmlns:a16="http://schemas.microsoft.com/office/drawing/2014/main" id="{F9C0FF89-3B0D-923A-7779-7120D3E42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008" y="643466"/>
            <a:ext cx="6477984" cy="5571067"/>
          </a:xfrm>
          <a:prstGeom prst="rect">
            <a:avLst/>
          </a:prstGeom>
        </p:spPr>
      </p:pic>
    </p:spTree>
    <p:extLst>
      <p:ext uri="{BB962C8B-B14F-4D97-AF65-F5344CB8AC3E}">
        <p14:creationId xmlns:p14="http://schemas.microsoft.com/office/powerpoint/2010/main" val="4616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Conditional GANs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59988" y="2060948"/>
            <a:ext cx="7273891" cy="3726870"/>
          </a:xfrm>
        </p:spPr>
      </p:pic>
      <p:sp>
        <p:nvSpPr>
          <p:cNvPr id="7" name="TextBox 6"/>
          <p:cNvSpPr txBox="1"/>
          <p:nvPr/>
        </p:nvSpPr>
        <p:spPr>
          <a:xfrm>
            <a:off x="2740993" y="1504259"/>
            <a:ext cx="6373348" cy="523220"/>
          </a:xfrm>
          <a:prstGeom prst="rect">
            <a:avLst/>
          </a:prstGeom>
          <a:noFill/>
        </p:spPr>
        <p:txBody>
          <a:bodyPr wrap="none" rtlCol="0">
            <a:spAutoFit/>
          </a:bodyPr>
          <a:lstStyle/>
          <a:p>
            <a:r>
              <a:rPr lang="en-US" sz="2800" dirty="0"/>
              <a:t>generated conditioned on their class label.</a:t>
            </a:r>
          </a:p>
        </p:txBody>
      </p:sp>
      <mc:AlternateContent xmlns:mc="http://schemas.openxmlformats.org/markup-compatibility/2006" xmlns:a14="http://schemas.microsoft.com/office/drawing/2010/main">
        <mc:Choice Requires="a14">
          <p:sp>
            <p:nvSpPr>
              <p:cNvPr id="3" name="TextBox 2"/>
              <p:cNvSpPr txBox="1"/>
              <p:nvPr/>
            </p:nvSpPr>
            <p:spPr>
              <a:xfrm>
                <a:off x="373223" y="2060948"/>
                <a:ext cx="3694923"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charset="0"/>
                            </a:rPr>
                            <m:t>1, 0, 0, 0, 0, 0, 0, 0, 0, 0</m:t>
                          </m:r>
                        </m:e>
                      </m:d>
                    </m:oMath>
                  </m:oMathPara>
                </a14:m>
                <a:endParaRPr lang="en-US" sz="2400" b="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m:t>
                          </m:r>
                          <m:r>
                            <a:rPr lang="en-US" sz="2400" b="0" i="1" smtClean="0">
                              <a:latin typeface="Cambria Math" charset="0"/>
                            </a:rPr>
                            <m:t>1</m:t>
                          </m:r>
                          <m:r>
                            <a:rPr lang="en-US" sz="2400" i="1">
                              <a:latin typeface="Cambria Math" charset="0"/>
                            </a:rPr>
                            <m:t>, 0, 0, 0,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m:t>
                          </m:r>
                          <m:r>
                            <a:rPr lang="en-US" sz="2400" b="0" i="1" smtClean="0">
                              <a:latin typeface="Cambria Math" charset="0"/>
                            </a:rPr>
                            <m:t>1</m:t>
                          </m:r>
                          <m:r>
                            <a:rPr lang="en-US" sz="2400" i="1">
                              <a:latin typeface="Cambria Math" charset="0"/>
                            </a:rPr>
                            <m:t>, 0, 0,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m:t>
                          </m:r>
                          <m:r>
                            <a:rPr lang="en-US" sz="2400" b="0" i="1" smtClean="0">
                              <a:latin typeface="Cambria Math" charset="0"/>
                            </a:rPr>
                            <m:t>1</m:t>
                          </m:r>
                          <m:r>
                            <a:rPr lang="en-US" sz="2400" i="1">
                              <a:latin typeface="Cambria Math" charset="0"/>
                            </a:rPr>
                            <m:t>, 0,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m:t>
                          </m:r>
                          <m:r>
                            <a:rPr lang="en-US" sz="2400" b="0" i="1" smtClean="0">
                              <a:latin typeface="Cambria Math" charset="0"/>
                            </a:rPr>
                            <m:t>1</m:t>
                          </m:r>
                          <m:r>
                            <a:rPr lang="en-US" sz="2400" i="1">
                              <a:latin typeface="Cambria Math" charset="0"/>
                            </a:rPr>
                            <m:t>,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0, </m:t>
                          </m:r>
                          <m:r>
                            <a:rPr lang="en-US" sz="2400" b="0" i="1" smtClean="0">
                              <a:latin typeface="Cambria Math" charset="0"/>
                            </a:rPr>
                            <m:t>1</m:t>
                          </m:r>
                          <m:r>
                            <a:rPr lang="en-US" sz="2400" i="1">
                              <a:latin typeface="Cambria Math" charset="0"/>
                            </a:rPr>
                            <m:t>,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0, 0, </m:t>
                          </m:r>
                          <m:r>
                            <a:rPr lang="en-US" sz="2400" b="0" i="1" smtClean="0">
                              <a:latin typeface="Cambria Math" charset="0"/>
                            </a:rPr>
                            <m:t>1</m:t>
                          </m:r>
                          <m:r>
                            <a:rPr lang="en-US" sz="2400" i="1">
                              <a:latin typeface="Cambria Math" charset="0"/>
                            </a:rPr>
                            <m:t>,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0, 0, 0, </m:t>
                          </m:r>
                          <m:r>
                            <a:rPr lang="en-US" sz="2400" b="0" i="1" smtClean="0">
                              <a:latin typeface="Cambria Math" charset="0"/>
                            </a:rPr>
                            <m:t>1</m:t>
                          </m:r>
                          <m:r>
                            <a:rPr lang="en-US" sz="2400" i="1">
                              <a:latin typeface="Cambria Math" charset="0"/>
                            </a:rPr>
                            <m:t>,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0, 0, 0, 0, </m:t>
                          </m:r>
                          <m:r>
                            <a:rPr lang="en-US" sz="2400" b="0" i="1" smtClean="0">
                              <a:latin typeface="Cambria Math" charset="0"/>
                            </a:rPr>
                            <m:t>1</m:t>
                          </m:r>
                          <m:r>
                            <a:rPr lang="en-US" sz="2400" i="1">
                              <a:latin typeface="Cambria Math" charset="0"/>
                            </a:rPr>
                            <m:t>,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charset="0"/>
                            </a:rPr>
                            <m:t>0</m:t>
                          </m:r>
                          <m:r>
                            <a:rPr lang="en-US" sz="2400" i="1">
                              <a:latin typeface="Cambria Math" charset="0"/>
                            </a:rPr>
                            <m:t>, 0, 0, 0, 0, 0, 0, 0, 0, </m:t>
                          </m:r>
                          <m:r>
                            <a:rPr lang="en-US" sz="2400" b="0" i="1" smtClean="0">
                              <a:latin typeface="Cambria Math" charset="0"/>
                            </a:rPr>
                            <m:t>1</m:t>
                          </m:r>
                        </m:e>
                      </m:d>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373223" y="2060948"/>
                <a:ext cx="3694923" cy="3785652"/>
              </a:xfrm>
              <a:prstGeom prst="rect">
                <a:avLst/>
              </a:prstGeom>
              <a:blipFill rotWithShape="0">
                <a:blip r:embed="rId4"/>
                <a:stretch>
                  <a:fillRect/>
                </a:stretch>
              </a:blipFill>
            </p:spPr>
            <p:txBody>
              <a:bodyPr/>
              <a:lstStyle/>
              <a:p>
                <a:r>
                  <a:rPr lang="en-US">
                    <a:noFill/>
                  </a:rPr>
                  <a:t> </a:t>
                </a:r>
              </a:p>
            </p:txBody>
          </p:sp>
        </mc:Fallback>
      </mc:AlternateContent>
      <p:cxnSp>
        <p:nvCxnSpPr>
          <p:cNvPr id="9" name="Straight Arrow Connector 8"/>
          <p:cNvCxnSpPr/>
          <p:nvPr/>
        </p:nvCxnSpPr>
        <p:spPr>
          <a:xfrm flipV="1">
            <a:off x="3788229" y="2313992"/>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88229" y="2684252"/>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788229" y="3062630"/>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788229" y="3404671"/>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788229" y="3774931"/>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88229" y="4145191"/>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788229" y="4525233"/>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788229" y="4855613"/>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788229" y="5190377"/>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788229" y="5583554"/>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388819" y="3244334"/>
            <a:ext cx="1414362" cy="369332"/>
          </a:xfrm>
          <a:prstGeom prst="rect">
            <a:avLst/>
          </a:prstGeom>
        </p:spPr>
        <p:txBody>
          <a:bodyPr wrap="none">
            <a:spAutoFit/>
          </a:bodyPr>
          <a:lstStyle/>
          <a:p>
            <a:r>
              <a:rPr lang="en-US" dirty="0"/>
              <a:t>MNIST digits </a:t>
            </a:r>
          </a:p>
        </p:txBody>
      </p:sp>
      <p:sp>
        <p:nvSpPr>
          <p:cNvPr id="10" name="TextBox 9"/>
          <p:cNvSpPr txBox="1"/>
          <p:nvPr/>
        </p:nvSpPr>
        <p:spPr>
          <a:xfrm>
            <a:off x="838200" y="1504259"/>
            <a:ext cx="2444262" cy="523220"/>
          </a:xfrm>
          <a:prstGeom prst="rect">
            <a:avLst/>
          </a:prstGeom>
          <a:noFill/>
        </p:spPr>
        <p:txBody>
          <a:bodyPr wrap="square" rtlCol="0">
            <a:spAutoFit/>
          </a:bodyPr>
          <a:lstStyle/>
          <a:p>
            <a:r>
              <a:rPr lang="en-US" sz="2800" dirty="0"/>
              <a:t>MNIST digits</a:t>
            </a:r>
          </a:p>
        </p:txBody>
      </p:sp>
    </p:spTree>
    <p:extLst>
      <p:ext uri="{BB962C8B-B14F-4D97-AF65-F5344CB8AC3E}">
        <p14:creationId xmlns:p14="http://schemas.microsoft.com/office/powerpoint/2010/main" val="21798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Image-to-Image Translation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51" y="1690688"/>
            <a:ext cx="10166098" cy="3821759"/>
          </a:xfrm>
          <a:prstGeom prst="rect">
            <a:avLst/>
          </a:prstGeom>
        </p:spPr>
      </p:pic>
      <p:sp>
        <p:nvSpPr>
          <p:cNvPr id="6" name="TextBox 5"/>
          <p:cNvSpPr txBox="1"/>
          <p:nvPr/>
        </p:nvSpPr>
        <p:spPr>
          <a:xfrm>
            <a:off x="9039769" y="5516371"/>
            <a:ext cx="2314031" cy="307777"/>
          </a:xfrm>
          <a:prstGeom prst="rect">
            <a:avLst/>
          </a:prstGeom>
          <a:noFill/>
        </p:spPr>
        <p:txBody>
          <a:bodyPr wrap="none" rtlCol="0">
            <a:spAutoFit/>
          </a:bodyPr>
          <a:lstStyle/>
          <a:p>
            <a:r>
              <a:rPr lang="en-US" sz="1400" dirty="0"/>
              <a:t>Figure 1 in the original paper.</a:t>
            </a:r>
          </a:p>
        </p:txBody>
      </p:sp>
    </p:spTree>
    <p:extLst>
      <p:ext uri="{BB962C8B-B14F-4D97-AF65-F5344CB8AC3E}">
        <p14:creationId xmlns:p14="http://schemas.microsoft.com/office/powerpoint/2010/main" val="482333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tree and a tree&#10;&#10;Description automatically generated with medium confidence">
            <a:extLst>
              <a:ext uri="{FF2B5EF4-FFF2-40B4-BE49-F238E27FC236}">
                <a16:creationId xmlns:a16="http://schemas.microsoft.com/office/drawing/2014/main" id="{6CA631F8-980E-C38F-B107-E74004FE2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20" y="321734"/>
            <a:ext cx="5282127" cy="2905170"/>
          </a:xfrm>
          <a:prstGeom prst="rect">
            <a:avLst/>
          </a:prstGeom>
        </p:spPr>
      </p:pic>
      <p:pic>
        <p:nvPicPr>
          <p:cNvPr id="5" name="Picture 4" descr="A comparison of a castle&#10;&#10;Description automatically generated">
            <a:extLst>
              <a:ext uri="{FF2B5EF4-FFF2-40B4-BE49-F238E27FC236}">
                <a16:creationId xmlns:a16="http://schemas.microsoft.com/office/drawing/2014/main" id="{327427CE-E4A7-8B9D-FB38-6D700422F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3715736"/>
            <a:ext cx="5426764" cy="2591279"/>
          </a:xfrm>
          <a:prstGeom prst="rect">
            <a:avLst/>
          </a:prstGeom>
        </p:spPr>
      </p:pic>
      <p:sp>
        <p:nvSpPr>
          <p:cNvPr id="12" name="Rectangle 1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uilding with a blue background&#10;&#10;Description automatically generated with medium confidence">
            <a:extLst>
              <a:ext uri="{FF2B5EF4-FFF2-40B4-BE49-F238E27FC236}">
                <a16:creationId xmlns:a16="http://schemas.microsoft.com/office/drawing/2014/main" id="{230ED79A-D5BD-3E9C-99BC-E04108EE5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034" y="1782934"/>
            <a:ext cx="5426764" cy="3147522"/>
          </a:xfrm>
          <a:prstGeom prst="rect">
            <a:avLst/>
          </a:prstGeom>
        </p:spPr>
      </p:pic>
    </p:spTree>
    <p:extLst>
      <p:ext uri="{BB962C8B-B14F-4D97-AF65-F5344CB8AC3E}">
        <p14:creationId xmlns:p14="http://schemas.microsoft.com/office/powerpoint/2010/main" val="817209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Image-to-Image Translation</a:t>
            </a:r>
          </a:p>
        </p:txBody>
      </p:sp>
      <p:sp>
        <p:nvSpPr>
          <p:cNvPr id="3" name="Content Placeholder 2"/>
          <p:cNvSpPr>
            <a:spLocks noGrp="1"/>
          </p:cNvSpPr>
          <p:nvPr>
            <p:ph idx="1"/>
          </p:nvPr>
        </p:nvSpPr>
        <p:spPr>
          <a:xfrm>
            <a:off x="838200" y="1825624"/>
            <a:ext cx="6057900" cy="4375883"/>
          </a:xfrm>
        </p:spPr>
        <p:txBody>
          <a:bodyPr>
            <a:noAutofit/>
          </a:bodyPr>
          <a:lstStyle/>
          <a:p>
            <a:r>
              <a:rPr lang="en-US" dirty="0"/>
              <a:t>Architecture: </a:t>
            </a:r>
            <a:r>
              <a:rPr lang="en-US" i="1" dirty="0"/>
              <a:t>DCGAN</a:t>
            </a:r>
            <a:r>
              <a:rPr lang="en-US" dirty="0"/>
              <a:t>-based architecture</a:t>
            </a:r>
          </a:p>
          <a:p>
            <a:pPr marL="0" indent="0">
              <a:buNone/>
            </a:pPr>
            <a:endParaRPr lang="en-US" dirty="0"/>
          </a:p>
          <a:p>
            <a:r>
              <a:rPr lang="en-US" dirty="0"/>
              <a:t>Training is conditioned on the images from the source domain.</a:t>
            </a:r>
          </a:p>
          <a:p>
            <a:endParaRPr lang="en-US" dirty="0"/>
          </a:p>
          <a:p>
            <a:r>
              <a:rPr lang="en-US" dirty="0"/>
              <a:t>Conditional GANs provide an effective way to handle many complex domains without worrying about designing </a:t>
            </a:r>
            <a:r>
              <a:rPr lang="en-US" i="1" dirty="0"/>
              <a:t>structured loss</a:t>
            </a:r>
            <a:r>
              <a:rPr lang="en-US" dirty="0"/>
              <a:t> functions explicitly.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600" y="1690688"/>
            <a:ext cx="4280200" cy="3861485"/>
          </a:xfrm>
          <a:prstGeom prst="rect">
            <a:avLst/>
          </a:prstGeom>
        </p:spPr>
      </p:pic>
      <p:sp>
        <p:nvSpPr>
          <p:cNvPr id="7" name="TextBox 6"/>
          <p:cNvSpPr txBox="1"/>
          <p:nvPr/>
        </p:nvSpPr>
        <p:spPr>
          <a:xfrm>
            <a:off x="9039769" y="5552173"/>
            <a:ext cx="2314031" cy="307777"/>
          </a:xfrm>
          <a:prstGeom prst="rect">
            <a:avLst/>
          </a:prstGeom>
          <a:noFill/>
        </p:spPr>
        <p:txBody>
          <a:bodyPr wrap="none" rtlCol="0">
            <a:spAutoFit/>
          </a:bodyPr>
          <a:lstStyle/>
          <a:p>
            <a:r>
              <a:rPr lang="en-US" sz="1400" dirty="0"/>
              <a:t>Figure 2 in the original paper.</a:t>
            </a:r>
          </a:p>
        </p:txBody>
      </p:sp>
    </p:spTree>
    <p:extLst>
      <p:ext uri="{BB962C8B-B14F-4D97-AF65-F5344CB8AC3E}">
        <p14:creationId xmlns:p14="http://schemas.microsoft.com/office/powerpoint/2010/main" val="243087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Text-to-Image Synthesis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71862" y="1482725"/>
            <a:ext cx="4781938" cy="4351338"/>
          </a:xfrm>
        </p:spPr>
      </p:pic>
      <p:sp>
        <p:nvSpPr>
          <p:cNvPr id="6" name="TextBox 5"/>
          <p:cNvSpPr txBox="1"/>
          <p:nvPr/>
        </p:nvSpPr>
        <p:spPr>
          <a:xfrm>
            <a:off x="9039769" y="5832565"/>
            <a:ext cx="2314031" cy="307777"/>
          </a:xfrm>
          <a:prstGeom prst="rect">
            <a:avLst/>
          </a:prstGeom>
          <a:noFill/>
        </p:spPr>
        <p:txBody>
          <a:bodyPr wrap="none" rtlCol="0">
            <a:spAutoFit/>
          </a:bodyPr>
          <a:lstStyle/>
          <a:p>
            <a:r>
              <a:rPr lang="en-US" sz="1400" dirty="0"/>
              <a:t>Figure 1 in the original paper.</a:t>
            </a:r>
          </a:p>
        </p:txBody>
      </p:sp>
      <p:sp>
        <p:nvSpPr>
          <p:cNvPr id="7" name="TextBox 6"/>
          <p:cNvSpPr txBox="1"/>
          <p:nvPr/>
        </p:nvSpPr>
        <p:spPr>
          <a:xfrm>
            <a:off x="1047750" y="1690688"/>
            <a:ext cx="5334000" cy="1815882"/>
          </a:xfrm>
          <a:prstGeom prst="rect">
            <a:avLst/>
          </a:prstGeom>
          <a:noFill/>
        </p:spPr>
        <p:txBody>
          <a:bodyPr wrap="square" rtlCol="0">
            <a:spAutoFit/>
          </a:bodyPr>
          <a:lstStyle/>
          <a:p>
            <a:r>
              <a:rPr lang="en-US" sz="2800" dirty="0">
                <a:solidFill>
                  <a:schemeClr val="accent1">
                    <a:lumMod val="50000"/>
                  </a:schemeClr>
                </a:solidFill>
              </a:rPr>
              <a:t>Motivation</a:t>
            </a:r>
          </a:p>
          <a:p>
            <a:endParaRPr lang="en-US" sz="2800" dirty="0"/>
          </a:p>
          <a:p>
            <a:r>
              <a:rPr lang="en-US" sz="2800" dirty="0"/>
              <a:t>Given a text description, generate images closely associated.</a:t>
            </a:r>
          </a:p>
        </p:txBody>
      </p:sp>
      <p:sp>
        <p:nvSpPr>
          <p:cNvPr id="3" name="TextBox 2"/>
          <p:cNvSpPr txBox="1"/>
          <p:nvPr/>
        </p:nvSpPr>
        <p:spPr>
          <a:xfrm>
            <a:off x="1047750" y="3785692"/>
            <a:ext cx="5334000" cy="2092881"/>
          </a:xfrm>
          <a:prstGeom prst="rect">
            <a:avLst/>
          </a:prstGeom>
          <a:noFill/>
        </p:spPr>
        <p:txBody>
          <a:bodyPr wrap="square" rtlCol="0">
            <a:spAutoFit/>
          </a:bodyPr>
          <a:lstStyle/>
          <a:p>
            <a:r>
              <a:rPr lang="en-US" sz="2800" dirty="0"/>
              <a:t>Uses a conditional GAN with the generator and discriminator being conditioned on “dense” text embedding.</a:t>
            </a:r>
          </a:p>
          <a:p>
            <a:endParaRPr lang="en-US" dirty="0"/>
          </a:p>
        </p:txBody>
      </p:sp>
    </p:spTree>
    <p:extLst>
      <p:ext uri="{BB962C8B-B14F-4D97-AF65-F5344CB8AC3E}">
        <p14:creationId xmlns:p14="http://schemas.microsoft.com/office/powerpoint/2010/main" val="198966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Text-to-Image Synthesis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606307"/>
            <a:ext cx="10058400" cy="2750172"/>
          </a:xfrm>
          <a:prstGeom prst="rect">
            <a:avLst/>
          </a:prstGeom>
        </p:spPr>
      </p:pic>
      <p:sp>
        <p:nvSpPr>
          <p:cNvPr id="6" name="TextBox 5"/>
          <p:cNvSpPr txBox="1"/>
          <p:nvPr/>
        </p:nvSpPr>
        <p:spPr>
          <a:xfrm>
            <a:off x="8811169" y="4356479"/>
            <a:ext cx="2314031" cy="307777"/>
          </a:xfrm>
          <a:prstGeom prst="rect">
            <a:avLst/>
          </a:prstGeom>
          <a:noFill/>
        </p:spPr>
        <p:txBody>
          <a:bodyPr wrap="none" rtlCol="0">
            <a:spAutoFit/>
          </a:bodyPr>
          <a:lstStyle/>
          <a:p>
            <a:r>
              <a:rPr lang="en-US" sz="1400" dirty="0"/>
              <a:t>Figure 2 in the original paper.</a:t>
            </a:r>
          </a:p>
        </p:txBody>
      </p:sp>
      <p:sp>
        <p:nvSpPr>
          <p:cNvPr id="7" name="Content Placeholder 6"/>
          <p:cNvSpPr>
            <a:spLocks noGrp="1"/>
          </p:cNvSpPr>
          <p:nvPr>
            <p:ph idx="1"/>
          </p:nvPr>
        </p:nvSpPr>
        <p:spPr>
          <a:xfrm>
            <a:off x="838200" y="4934130"/>
            <a:ext cx="4273062" cy="106570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a:solidFill>
                  <a:schemeClr val="accent1">
                    <a:lumMod val="50000"/>
                  </a:schemeClr>
                </a:solidFill>
              </a:rPr>
              <a:t>Positive Example:</a:t>
            </a:r>
          </a:p>
          <a:p>
            <a:pPr marL="0" marR="0" lvl="0" indent="0" defTabSz="914400" eaLnBrk="1" fontAlgn="auto" latinLnBrk="0" hangingPunct="1">
              <a:lnSpc>
                <a:spcPct val="100000"/>
              </a:lnSpc>
              <a:spcBef>
                <a:spcPts val="0"/>
              </a:spcBef>
              <a:spcAft>
                <a:spcPts val="0"/>
              </a:spcAft>
              <a:buClrTx/>
              <a:buSzTx/>
              <a:buFontTx/>
              <a:buNone/>
              <a:tabLst/>
              <a:defRPr/>
            </a:pPr>
            <a:r>
              <a:rPr lang="en-US" sz="2400" dirty="0"/>
              <a:t>Real Image, Right Text</a:t>
            </a:r>
          </a:p>
        </p:txBody>
      </p:sp>
      <p:sp>
        <p:nvSpPr>
          <p:cNvPr id="8" name="Content Placeholder 6"/>
          <p:cNvSpPr txBox="1">
            <a:spLocks/>
          </p:cNvSpPr>
          <p:nvPr/>
        </p:nvSpPr>
        <p:spPr>
          <a:xfrm>
            <a:off x="6523893" y="4934130"/>
            <a:ext cx="4273062" cy="1377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a:solidFill>
                  <a:schemeClr val="accent1">
                    <a:lumMod val="50000"/>
                  </a:schemeClr>
                </a:solidFill>
              </a:rPr>
              <a:t>Negative Examples:</a:t>
            </a:r>
          </a:p>
          <a:p>
            <a:pPr marL="0" indent="0">
              <a:lnSpc>
                <a:spcPct val="100000"/>
              </a:lnSpc>
              <a:spcBef>
                <a:spcPts val="0"/>
              </a:spcBef>
              <a:buFontTx/>
              <a:buNone/>
            </a:pPr>
            <a:r>
              <a:rPr lang="en-US" sz="2400" dirty="0"/>
              <a:t>Real Image, Wrong Text</a:t>
            </a:r>
          </a:p>
          <a:p>
            <a:pPr marL="0" indent="0">
              <a:lnSpc>
                <a:spcPct val="100000"/>
              </a:lnSpc>
              <a:spcBef>
                <a:spcPts val="0"/>
              </a:spcBef>
              <a:buFontTx/>
              <a:buNone/>
            </a:pPr>
            <a:r>
              <a:rPr lang="en-US" sz="2400" dirty="0"/>
              <a:t>Fake Image, Right Text</a:t>
            </a:r>
          </a:p>
        </p:txBody>
      </p:sp>
    </p:spTree>
    <p:extLst>
      <p:ext uri="{BB962C8B-B14F-4D97-AF65-F5344CB8AC3E}">
        <p14:creationId xmlns:p14="http://schemas.microsoft.com/office/powerpoint/2010/main" val="43174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Face Aging with Conditional GANs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3295762"/>
            <a:ext cx="10515600" cy="2637106"/>
          </a:xfrm>
        </p:spPr>
      </p:pic>
      <p:sp>
        <p:nvSpPr>
          <p:cNvPr id="6" name="TextBox 5"/>
          <p:cNvSpPr txBox="1"/>
          <p:nvPr/>
        </p:nvSpPr>
        <p:spPr>
          <a:xfrm>
            <a:off x="9039769" y="5932868"/>
            <a:ext cx="2314031" cy="307777"/>
          </a:xfrm>
          <a:prstGeom prst="rect">
            <a:avLst/>
          </a:prstGeom>
          <a:noFill/>
        </p:spPr>
        <p:txBody>
          <a:bodyPr wrap="none" rtlCol="0">
            <a:spAutoFit/>
          </a:bodyPr>
          <a:lstStyle/>
          <a:p>
            <a:r>
              <a:rPr lang="en-US" sz="1400" dirty="0"/>
              <a:t>Figure 1 in the original paper.</a:t>
            </a:r>
          </a:p>
        </p:txBody>
      </p:sp>
      <p:sp>
        <p:nvSpPr>
          <p:cNvPr id="7" name="TextBox 6"/>
          <p:cNvSpPr txBox="1"/>
          <p:nvPr/>
        </p:nvSpPr>
        <p:spPr>
          <a:xfrm>
            <a:off x="838200" y="1690688"/>
            <a:ext cx="10515600" cy="1938992"/>
          </a:xfrm>
          <a:prstGeom prst="rect">
            <a:avLst/>
          </a:prstGeom>
          <a:noFill/>
        </p:spPr>
        <p:txBody>
          <a:bodyPr wrap="square" rtlCol="0">
            <a:spAutoFit/>
          </a:bodyPr>
          <a:lstStyle/>
          <a:p>
            <a:pPr marL="342900" indent="-342900">
              <a:buFont typeface="Arial" charset="0"/>
              <a:buChar char="•"/>
            </a:pPr>
            <a:r>
              <a:rPr lang="en-US" sz="2400" dirty="0"/>
              <a:t>Differentiating Feature: Uses an </a:t>
            </a:r>
            <a:r>
              <a:rPr lang="en-US" sz="2400" i="1" dirty="0"/>
              <a:t>Identity Preservation Optimization </a:t>
            </a:r>
            <a:r>
              <a:rPr lang="en-US" sz="2400" dirty="0"/>
              <a:t>using an auxiliary network to get a better approximation of the latent code (z*) for an input image.</a:t>
            </a:r>
          </a:p>
          <a:p>
            <a:pPr marL="342900" indent="-342900">
              <a:buFont typeface="Arial" charset="0"/>
              <a:buChar char="•"/>
            </a:pPr>
            <a:r>
              <a:rPr lang="en-US" sz="2400" dirty="0"/>
              <a:t>Latent code is then conditioned on a discrete (one-hot) embedding of age categories.</a:t>
            </a:r>
          </a:p>
        </p:txBody>
      </p:sp>
    </p:spTree>
    <p:extLst>
      <p:ext uri="{BB962C8B-B14F-4D97-AF65-F5344CB8AC3E}">
        <p14:creationId xmlns:p14="http://schemas.microsoft.com/office/powerpoint/2010/main" val="1100607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4593" y="884627"/>
            <a:ext cx="9200706" cy="4178654"/>
          </a:xfrm>
          <a:prstGeom prst="rect">
            <a:avLst/>
          </a:prstGeom>
        </p:spPr>
      </p:pic>
      <p:sp>
        <p:nvSpPr>
          <p:cNvPr id="4" name="Title 1"/>
          <p:cNvSpPr txBox="1">
            <a:spLocks/>
          </p:cNvSpPr>
          <p:nvPr/>
        </p:nvSpPr>
        <p:spPr>
          <a:xfrm>
            <a:off x="763249" y="201933"/>
            <a:ext cx="10515600" cy="49520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GAN’s Architecture</a:t>
            </a:r>
          </a:p>
        </p:txBody>
      </p:sp>
      <p:sp>
        <p:nvSpPr>
          <p:cNvPr id="5" name="TextBox 4"/>
          <p:cNvSpPr txBox="1"/>
          <p:nvPr/>
        </p:nvSpPr>
        <p:spPr>
          <a:xfrm>
            <a:off x="883170" y="5578535"/>
            <a:ext cx="10515600" cy="830997"/>
          </a:xfrm>
          <a:prstGeom prst="rect">
            <a:avLst/>
          </a:prstGeom>
          <a:noFill/>
        </p:spPr>
        <p:txBody>
          <a:bodyPr wrap="square" rtlCol="0">
            <a:spAutoFit/>
          </a:bodyPr>
          <a:lstStyle/>
          <a:p>
            <a:pPr marL="285750" indent="-285750">
              <a:buFont typeface="Arial" charset="0"/>
              <a:buChar char="•"/>
            </a:pPr>
            <a:r>
              <a:rPr lang="en-US" sz="2400" b="1" dirty="0">
                <a:solidFill>
                  <a:prstClr val="black"/>
                </a:solidFill>
              </a:rPr>
              <a:t>Z</a:t>
            </a:r>
            <a:r>
              <a:rPr lang="en-US" sz="2400" dirty="0">
                <a:solidFill>
                  <a:prstClr val="black"/>
                </a:solidFill>
              </a:rPr>
              <a:t> is some random noise (Gaussian/Uniform).</a:t>
            </a:r>
          </a:p>
          <a:p>
            <a:pPr marL="285750" indent="-285750">
              <a:buFont typeface="Arial" charset="0"/>
              <a:buChar char="•"/>
            </a:pPr>
            <a:r>
              <a:rPr lang="en-US" sz="2400" b="1" dirty="0">
                <a:solidFill>
                  <a:prstClr val="black"/>
                </a:solidFill>
              </a:rPr>
              <a:t>Z</a:t>
            </a:r>
            <a:r>
              <a:rPr lang="en-US" sz="2400" dirty="0">
                <a:solidFill>
                  <a:prstClr val="black"/>
                </a:solidFill>
              </a:rPr>
              <a:t> can be thought as the latent representation of the image.</a:t>
            </a:r>
          </a:p>
        </p:txBody>
      </p:sp>
      <p:sp>
        <p:nvSpPr>
          <p:cNvPr id="6" name="TextBox 5"/>
          <p:cNvSpPr txBox="1"/>
          <p:nvPr/>
        </p:nvSpPr>
        <p:spPr>
          <a:xfrm>
            <a:off x="2458387" y="2728210"/>
            <a:ext cx="374754" cy="369332"/>
          </a:xfrm>
          <a:prstGeom prst="rect">
            <a:avLst/>
          </a:prstGeom>
          <a:noFill/>
        </p:spPr>
        <p:txBody>
          <a:bodyPr wrap="square" rtlCol="0">
            <a:spAutoFit/>
          </a:bodyPr>
          <a:lstStyle/>
          <a:p>
            <a:r>
              <a:rPr lang="en-US" b="1" dirty="0">
                <a:solidFill>
                  <a:srgbClr val="FF0000"/>
                </a:solidFill>
              </a:rPr>
              <a:t>z</a:t>
            </a:r>
          </a:p>
        </p:txBody>
      </p:sp>
      <p:sp>
        <p:nvSpPr>
          <p:cNvPr id="8" name="TextBox 7"/>
          <p:cNvSpPr txBox="1"/>
          <p:nvPr/>
        </p:nvSpPr>
        <p:spPr>
          <a:xfrm>
            <a:off x="5354743" y="2912876"/>
            <a:ext cx="906148" cy="369332"/>
          </a:xfrm>
          <a:prstGeom prst="rect">
            <a:avLst/>
          </a:prstGeom>
          <a:noFill/>
        </p:spPr>
        <p:txBody>
          <a:bodyPr wrap="square" rtlCol="0">
            <a:spAutoFit/>
          </a:bodyPr>
          <a:lstStyle/>
          <a:p>
            <a:r>
              <a:rPr lang="en-US" b="1" dirty="0">
                <a:solidFill>
                  <a:srgbClr val="FF0000"/>
                </a:solidFill>
              </a:rPr>
              <a:t>G(z)</a:t>
            </a:r>
          </a:p>
        </p:txBody>
      </p:sp>
      <p:sp>
        <p:nvSpPr>
          <p:cNvPr id="10" name="TextBox 9"/>
          <p:cNvSpPr txBox="1"/>
          <p:nvPr/>
        </p:nvSpPr>
        <p:spPr>
          <a:xfrm>
            <a:off x="9344625" y="1851073"/>
            <a:ext cx="906148" cy="369332"/>
          </a:xfrm>
          <a:prstGeom prst="rect">
            <a:avLst/>
          </a:prstGeom>
          <a:noFill/>
        </p:spPr>
        <p:txBody>
          <a:bodyPr wrap="square" rtlCol="0">
            <a:spAutoFit/>
          </a:bodyPr>
          <a:lstStyle/>
          <a:p>
            <a:r>
              <a:rPr lang="en-US" b="1" dirty="0">
                <a:solidFill>
                  <a:srgbClr val="FF0000"/>
                </a:solidFill>
              </a:rPr>
              <a:t>D(x)</a:t>
            </a:r>
          </a:p>
        </p:txBody>
      </p:sp>
      <p:sp>
        <p:nvSpPr>
          <p:cNvPr id="11" name="TextBox 10"/>
          <p:cNvSpPr txBox="1"/>
          <p:nvPr/>
        </p:nvSpPr>
        <p:spPr>
          <a:xfrm>
            <a:off x="5468798" y="992107"/>
            <a:ext cx="906148" cy="369332"/>
          </a:xfrm>
          <a:prstGeom prst="rect">
            <a:avLst/>
          </a:prstGeom>
          <a:noFill/>
        </p:spPr>
        <p:txBody>
          <a:bodyPr wrap="square" rtlCol="0">
            <a:spAutoFit/>
          </a:bodyPr>
          <a:lstStyle/>
          <a:p>
            <a:r>
              <a:rPr lang="en-US" b="1" dirty="0">
                <a:solidFill>
                  <a:srgbClr val="FF0000"/>
                </a:solidFill>
              </a:rPr>
              <a:t>x</a:t>
            </a:r>
          </a:p>
        </p:txBody>
      </p:sp>
      <p:sp>
        <p:nvSpPr>
          <p:cNvPr id="12" name="TextBox 11"/>
          <p:cNvSpPr txBox="1"/>
          <p:nvPr/>
        </p:nvSpPr>
        <p:spPr>
          <a:xfrm>
            <a:off x="9359614" y="3232452"/>
            <a:ext cx="1181385" cy="369332"/>
          </a:xfrm>
          <a:prstGeom prst="rect">
            <a:avLst/>
          </a:prstGeom>
          <a:noFill/>
        </p:spPr>
        <p:txBody>
          <a:bodyPr wrap="square" rtlCol="0">
            <a:spAutoFit/>
          </a:bodyPr>
          <a:lstStyle/>
          <a:p>
            <a:r>
              <a:rPr lang="en-US" b="1" dirty="0">
                <a:solidFill>
                  <a:srgbClr val="FF0000"/>
                </a:solidFill>
              </a:rPr>
              <a:t>D(G(z))</a:t>
            </a:r>
          </a:p>
        </p:txBody>
      </p:sp>
      <p:sp>
        <p:nvSpPr>
          <p:cNvPr id="13" name="TextBox 12"/>
          <p:cNvSpPr txBox="1"/>
          <p:nvPr/>
        </p:nvSpPr>
        <p:spPr>
          <a:xfrm>
            <a:off x="3909441" y="2586226"/>
            <a:ext cx="906148" cy="369332"/>
          </a:xfrm>
          <a:prstGeom prst="rect">
            <a:avLst/>
          </a:prstGeom>
          <a:noFill/>
        </p:spPr>
        <p:txBody>
          <a:bodyPr wrap="square" rtlCol="0">
            <a:spAutoFit/>
          </a:bodyPr>
          <a:lstStyle/>
          <a:p>
            <a:r>
              <a:rPr lang="en-US" b="1" dirty="0">
                <a:solidFill>
                  <a:srgbClr val="FF0000"/>
                </a:solidFill>
              </a:rPr>
              <a:t>G</a:t>
            </a:r>
          </a:p>
        </p:txBody>
      </p:sp>
      <p:sp>
        <p:nvSpPr>
          <p:cNvPr id="14" name="TextBox 13"/>
          <p:cNvSpPr txBox="1"/>
          <p:nvPr/>
        </p:nvSpPr>
        <p:spPr>
          <a:xfrm>
            <a:off x="7713951" y="1851073"/>
            <a:ext cx="906148" cy="369332"/>
          </a:xfrm>
          <a:prstGeom prst="rect">
            <a:avLst/>
          </a:prstGeom>
          <a:noFill/>
        </p:spPr>
        <p:txBody>
          <a:bodyPr wrap="square" rtlCol="0">
            <a:spAutoFit/>
          </a:bodyPr>
          <a:lstStyle/>
          <a:p>
            <a:r>
              <a:rPr lang="en-US" b="1" dirty="0">
                <a:solidFill>
                  <a:srgbClr val="FF0000"/>
                </a:solidFill>
              </a:rPr>
              <a:t>D</a:t>
            </a:r>
          </a:p>
        </p:txBody>
      </p:sp>
    </p:spTree>
    <p:extLst>
      <p:ext uri="{BB962C8B-B14F-4D97-AF65-F5344CB8AC3E}">
        <p14:creationId xmlns:p14="http://schemas.microsoft.com/office/powerpoint/2010/main" val="2135996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Face Aging with Conditional GANs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24121"/>
            <a:ext cx="10515600" cy="3582846"/>
          </a:xfrm>
        </p:spPr>
      </p:pic>
      <p:sp>
        <p:nvSpPr>
          <p:cNvPr id="6" name="TextBox 5"/>
          <p:cNvSpPr txBox="1"/>
          <p:nvPr/>
        </p:nvSpPr>
        <p:spPr>
          <a:xfrm>
            <a:off x="9039769" y="5506967"/>
            <a:ext cx="2314031" cy="307777"/>
          </a:xfrm>
          <a:prstGeom prst="rect">
            <a:avLst/>
          </a:prstGeom>
          <a:noFill/>
        </p:spPr>
        <p:txBody>
          <a:bodyPr wrap="none" rtlCol="0">
            <a:spAutoFit/>
          </a:bodyPr>
          <a:lstStyle/>
          <a:p>
            <a:r>
              <a:rPr lang="en-US" sz="1400" dirty="0"/>
              <a:t>Figure 3 in the original paper.</a:t>
            </a:r>
          </a:p>
        </p:txBody>
      </p:sp>
    </p:spTree>
    <p:extLst>
      <p:ext uri="{BB962C8B-B14F-4D97-AF65-F5344CB8AC3E}">
        <p14:creationId xmlns:p14="http://schemas.microsoft.com/office/powerpoint/2010/main" val="2036489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Summary</a:t>
            </a:r>
          </a:p>
        </p:txBody>
      </p:sp>
      <p:sp>
        <p:nvSpPr>
          <p:cNvPr id="3" name="Content Placeholder 2"/>
          <p:cNvSpPr>
            <a:spLocks noGrp="1"/>
          </p:cNvSpPr>
          <p:nvPr>
            <p:ph idx="1"/>
          </p:nvPr>
        </p:nvSpPr>
        <p:spPr>
          <a:xfrm>
            <a:off x="838200" y="1825625"/>
            <a:ext cx="10515600" cy="4457944"/>
          </a:xfrm>
        </p:spPr>
        <p:txBody>
          <a:bodyPr>
            <a:normAutofit/>
          </a:bodyPr>
          <a:lstStyle/>
          <a:p>
            <a:r>
              <a:rPr lang="en-US" dirty="0"/>
              <a:t>GANs are generative models that are implemented using two stochastic neural network modules: </a:t>
            </a:r>
            <a:r>
              <a:rPr lang="en-US" b="1" dirty="0">
                <a:solidFill>
                  <a:schemeClr val="accent1">
                    <a:lumMod val="50000"/>
                  </a:schemeClr>
                </a:solidFill>
              </a:rPr>
              <a:t>Generator</a:t>
            </a:r>
            <a:r>
              <a:rPr lang="en-US" dirty="0"/>
              <a:t> and </a:t>
            </a:r>
            <a:r>
              <a:rPr lang="en-US" b="1" dirty="0">
                <a:solidFill>
                  <a:schemeClr val="accent1">
                    <a:lumMod val="50000"/>
                  </a:schemeClr>
                </a:solidFill>
              </a:rPr>
              <a:t>Discriminator</a:t>
            </a:r>
            <a:r>
              <a:rPr lang="en-US" dirty="0"/>
              <a:t>.</a:t>
            </a:r>
          </a:p>
          <a:p>
            <a:r>
              <a:rPr lang="en-US" b="1" dirty="0">
                <a:solidFill>
                  <a:schemeClr val="accent1">
                    <a:lumMod val="50000"/>
                  </a:schemeClr>
                </a:solidFill>
              </a:rPr>
              <a:t>Generator</a:t>
            </a:r>
            <a:r>
              <a:rPr lang="en-US" dirty="0">
                <a:solidFill>
                  <a:schemeClr val="accent1">
                    <a:lumMod val="50000"/>
                  </a:schemeClr>
                </a:solidFill>
              </a:rPr>
              <a:t> </a:t>
            </a:r>
            <a:r>
              <a:rPr lang="en-US" dirty="0"/>
              <a:t>tries to generate samples from random noise as input</a:t>
            </a:r>
          </a:p>
          <a:p>
            <a:r>
              <a:rPr lang="en-US" b="1" dirty="0">
                <a:solidFill>
                  <a:schemeClr val="accent1">
                    <a:lumMod val="50000"/>
                  </a:schemeClr>
                </a:solidFill>
              </a:rPr>
              <a:t>Discriminator</a:t>
            </a:r>
            <a:r>
              <a:rPr lang="en-US" dirty="0">
                <a:solidFill>
                  <a:schemeClr val="accent1">
                    <a:lumMod val="50000"/>
                  </a:schemeClr>
                </a:solidFill>
              </a:rPr>
              <a:t> </a:t>
            </a:r>
            <a:r>
              <a:rPr lang="en-US" dirty="0"/>
              <a:t>tries to distinguish the samples from Generator and samples from the real data distribution.</a:t>
            </a:r>
          </a:p>
          <a:p>
            <a:r>
              <a:rPr lang="en-US" dirty="0"/>
              <a:t>Both networks are trained adversarially (in tandem) to fool the other component. In this process, both models become better at their respective tasks.</a:t>
            </a:r>
          </a:p>
        </p:txBody>
      </p:sp>
    </p:spTree>
    <p:extLst>
      <p:ext uri="{BB962C8B-B14F-4D97-AF65-F5344CB8AC3E}">
        <p14:creationId xmlns:p14="http://schemas.microsoft.com/office/powerpoint/2010/main" val="173650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graph&#10;&#10;Description automatically generated">
            <a:extLst>
              <a:ext uri="{FF2B5EF4-FFF2-40B4-BE49-F238E27FC236}">
                <a16:creationId xmlns:a16="http://schemas.microsoft.com/office/drawing/2014/main" id="{649E71F5-5A89-614B-EEF7-6BFC8B114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3" y="2047074"/>
            <a:ext cx="5776804" cy="3047264"/>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data flow&#10;&#10;Description automatically generated">
            <a:extLst>
              <a:ext uri="{FF2B5EF4-FFF2-40B4-BE49-F238E27FC236}">
                <a16:creationId xmlns:a16="http://schemas.microsoft.com/office/drawing/2014/main" id="{94C20250-5403-2F47-A89F-2A162FBF7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1986190"/>
            <a:ext cx="5294715" cy="2885619"/>
          </a:xfrm>
          <a:prstGeom prst="rect">
            <a:avLst/>
          </a:prstGeom>
        </p:spPr>
      </p:pic>
    </p:spTree>
    <p:extLst>
      <p:ext uri="{BB962C8B-B14F-4D97-AF65-F5344CB8AC3E}">
        <p14:creationId xmlns:p14="http://schemas.microsoft.com/office/powerpoint/2010/main" val="4017217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604624"/>
            <a:ext cx="10058400" cy="4568190"/>
          </a:xfrm>
          <a:prstGeom prst="rect">
            <a:avLst/>
          </a:prstGeom>
        </p:spPr>
      </p:pic>
      <p:sp>
        <p:nvSpPr>
          <p:cNvPr id="4" name="Title 1"/>
          <p:cNvSpPr txBox="1">
            <a:spLocks/>
          </p:cNvSpPr>
          <p:nvPr/>
        </p:nvSpPr>
        <p:spPr>
          <a:xfrm>
            <a:off x="838200" y="365125"/>
            <a:ext cx="10515600" cy="71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Training Discriminator</a:t>
            </a:r>
          </a:p>
        </p:txBody>
      </p:sp>
    </p:spTree>
    <p:extLst>
      <p:ext uri="{BB962C8B-B14F-4D97-AF65-F5344CB8AC3E}">
        <p14:creationId xmlns:p14="http://schemas.microsoft.com/office/powerpoint/2010/main" val="152687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604624"/>
            <a:ext cx="10058400" cy="4568190"/>
          </a:xfrm>
        </p:spPr>
      </p:pic>
      <p:sp>
        <p:nvSpPr>
          <p:cNvPr id="5" name="Title 1"/>
          <p:cNvSpPr txBox="1">
            <a:spLocks/>
          </p:cNvSpPr>
          <p:nvPr/>
        </p:nvSpPr>
        <p:spPr>
          <a:xfrm>
            <a:off x="838200" y="365125"/>
            <a:ext cx="10515600" cy="71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Training Generator</a:t>
            </a:r>
          </a:p>
        </p:txBody>
      </p:sp>
    </p:spTree>
    <p:extLst>
      <p:ext uri="{BB962C8B-B14F-4D97-AF65-F5344CB8AC3E}">
        <p14:creationId xmlns:p14="http://schemas.microsoft.com/office/powerpoint/2010/main" val="598569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708" y="1133109"/>
            <a:ext cx="6730584" cy="5171605"/>
          </a:xfrm>
          <a:prstGeom prst="rect">
            <a:avLst/>
          </a:prstGeom>
        </p:spPr>
      </p:pic>
      <p:sp>
        <p:nvSpPr>
          <p:cNvPr id="5" name="Footer Placeholder 5"/>
          <p:cNvSpPr>
            <a:spLocks noGrp="1"/>
          </p:cNvSpPr>
          <p:nvPr>
            <p:ph type="ftr" sz="quarter" idx="11"/>
          </p:nvPr>
        </p:nvSpPr>
        <p:spPr>
          <a:xfrm>
            <a:off x="903127" y="6435470"/>
            <a:ext cx="10515600" cy="365125"/>
          </a:xfrm>
        </p:spPr>
        <p:txBody>
          <a:bodyPr/>
          <a:lstStyle/>
          <a:p>
            <a:pPr algn="r"/>
            <a:r>
              <a:rPr lang="en-US" dirty="0" err="1">
                <a:solidFill>
                  <a:prstClr val="black">
                    <a:tint val="75000"/>
                  </a:prstClr>
                </a:solidFill>
              </a:rPr>
              <a:t>Goodfellow</a:t>
            </a:r>
            <a:r>
              <a:rPr lang="en-US" dirty="0">
                <a:solidFill>
                  <a:prstClr val="black">
                    <a:tint val="75000"/>
                  </a:prstClr>
                </a:solidFill>
              </a:rPr>
              <a:t>, Ian, et al. </a:t>
            </a:r>
            <a:r>
              <a:rPr lang="en-US" b="1" dirty="0">
                <a:solidFill>
                  <a:prstClr val="black">
                    <a:tint val="75000"/>
                  </a:prstClr>
                </a:solidFill>
              </a:rPr>
              <a:t>"Generative adversarial nets."</a:t>
            </a:r>
            <a:r>
              <a:rPr lang="en-US" dirty="0">
                <a:solidFill>
                  <a:prstClr val="black">
                    <a:tint val="75000"/>
                  </a:prstClr>
                </a:solidFill>
              </a:rPr>
              <a:t> </a:t>
            </a:r>
            <a:r>
              <a:rPr lang="en-US" i="1" dirty="0">
                <a:solidFill>
                  <a:prstClr val="black">
                    <a:tint val="75000"/>
                  </a:prstClr>
                </a:solidFill>
              </a:rPr>
              <a:t>Advances in neural information processing systems</a:t>
            </a:r>
            <a:r>
              <a:rPr lang="en-US" dirty="0">
                <a:solidFill>
                  <a:prstClr val="black">
                    <a:tint val="75000"/>
                  </a:prstClr>
                </a:solidFill>
              </a:rPr>
              <a:t>. 2014.</a:t>
            </a:r>
          </a:p>
        </p:txBody>
      </p:sp>
      <p:sp>
        <p:nvSpPr>
          <p:cNvPr id="6" name="Title 1"/>
          <p:cNvSpPr>
            <a:spLocks noGrp="1"/>
          </p:cNvSpPr>
          <p:nvPr>
            <p:ph type="title"/>
          </p:nvPr>
        </p:nvSpPr>
        <p:spPr>
          <a:xfrm>
            <a:off x="838200" y="365126"/>
            <a:ext cx="10515600" cy="637228"/>
          </a:xfrm>
        </p:spPr>
        <p:txBody>
          <a:bodyPr>
            <a:normAutofit fontScale="90000"/>
          </a:bodyPr>
          <a:lstStyle/>
          <a:p>
            <a:pPr algn="ctr"/>
            <a:r>
              <a:rPr lang="en-US" dirty="0"/>
              <a:t>CIFAR</a:t>
            </a:r>
          </a:p>
        </p:txBody>
      </p:sp>
    </p:spTree>
    <p:extLst>
      <p:ext uri="{BB962C8B-B14F-4D97-AF65-F5344CB8AC3E}">
        <p14:creationId xmlns:p14="http://schemas.microsoft.com/office/powerpoint/2010/main" val="33692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609235"/>
          </a:xfrm>
        </p:spPr>
        <p:txBody>
          <a:bodyPr>
            <a:normAutofit fontScale="90000"/>
          </a:bodyPr>
          <a:lstStyle/>
          <a:p>
            <a:pPr algn="ctr"/>
            <a:r>
              <a:rPr lang="en-US" b="1" dirty="0">
                <a:solidFill>
                  <a:srgbClr val="FF0000"/>
                </a:solidFill>
              </a:rPr>
              <a:t>DCGAN: </a:t>
            </a:r>
            <a:r>
              <a:rPr lang="en-US" b="1" dirty="0">
                <a:solidFill>
                  <a:schemeClr val="accent5">
                    <a:lumMod val="50000"/>
                  </a:schemeClr>
                </a:solidFill>
              </a:rPr>
              <a:t>Bedroom images</a:t>
            </a:r>
          </a:p>
        </p:txBody>
      </p:sp>
      <p:sp>
        <p:nvSpPr>
          <p:cNvPr id="6" name="Footer Placeholder 5"/>
          <p:cNvSpPr>
            <a:spLocks noGrp="1"/>
          </p:cNvSpPr>
          <p:nvPr>
            <p:ph type="ftr" sz="quarter" idx="11"/>
          </p:nvPr>
        </p:nvSpPr>
        <p:spPr>
          <a:xfrm>
            <a:off x="944375" y="6386850"/>
            <a:ext cx="11053998" cy="365125"/>
          </a:xfrm>
        </p:spPr>
        <p:txBody>
          <a:bodyPr/>
          <a:lstStyle/>
          <a:p>
            <a:pPr algn="r"/>
            <a:r>
              <a:rPr lang="en-US" dirty="0">
                <a:solidFill>
                  <a:prstClr val="black">
                    <a:tint val="75000"/>
                  </a:prstClr>
                </a:solidFill>
              </a:rPr>
              <a:t>Radford, Alec, Luke Metz, and Soumith Chintala. "Unsupervised representation learning with deep convolutional generative adversarial networks." arXiv:1511.06434 (2015).</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18" y="1142455"/>
            <a:ext cx="11160173" cy="5076301"/>
          </a:xfrm>
          <a:prstGeom prst="rect">
            <a:avLst/>
          </a:prstGeom>
        </p:spPr>
      </p:pic>
    </p:spTree>
    <p:extLst>
      <p:ext uri="{BB962C8B-B14F-4D97-AF65-F5344CB8AC3E}">
        <p14:creationId xmlns:p14="http://schemas.microsoft.com/office/powerpoint/2010/main" val="572656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people with different facial expressions&#10;&#10;Description automatically generated">
            <a:extLst>
              <a:ext uri="{FF2B5EF4-FFF2-40B4-BE49-F238E27FC236}">
                <a16:creationId xmlns:a16="http://schemas.microsoft.com/office/drawing/2014/main" id="{8645BD3E-3B7A-3E9F-A24C-4F8A59889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96" y="1115368"/>
            <a:ext cx="10660808" cy="5435108"/>
          </a:xfrm>
          <a:prstGeom prst="rect">
            <a:avLst/>
          </a:prstGeom>
        </p:spPr>
      </p:pic>
    </p:spTree>
    <p:extLst>
      <p:ext uri="{BB962C8B-B14F-4D97-AF65-F5344CB8AC3E}">
        <p14:creationId xmlns:p14="http://schemas.microsoft.com/office/powerpoint/2010/main" val="263019957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2150</TotalTime>
  <Words>1572</Words>
  <Application>Microsoft Office PowerPoint</Application>
  <PresentationFormat>Widescreen</PresentationFormat>
  <Paragraphs>201</Paragraphs>
  <Slides>31</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Arial</vt:lpstr>
      <vt:lpstr>Calibri</vt:lpstr>
      <vt:lpstr>Calibri Light</vt:lpstr>
      <vt:lpstr>Cambria Math</vt:lpstr>
      <vt:lpstr>1_Office Theme</vt:lpstr>
      <vt:lpstr>Office Theme</vt:lpstr>
      <vt:lpstr>Generative Adversarial Networks (GANs)</vt:lpstr>
      <vt:lpstr>PowerPoint Presentation</vt:lpstr>
      <vt:lpstr>PowerPoint Presentation</vt:lpstr>
      <vt:lpstr>PowerPoint Presentation</vt:lpstr>
      <vt:lpstr>PowerPoint Presentation</vt:lpstr>
      <vt:lpstr>PowerPoint Presentation</vt:lpstr>
      <vt:lpstr>CIFAR</vt:lpstr>
      <vt:lpstr>DCGAN: Bedroom images</vt:lpstr>
      <vt:lpstr>PowerPoint Presentation</vt:lpstr>
      <vt:lpstr>Deep Convolutional GANs (DCGANs)</vt:lpstr>
      <vt:lpstr>Non-Convergence</vt:lpstr>
      <vt:lpstr>Mode-Collapse</vt:lpstr>
      <vt:lpstr>Supervision with Labels</vt:lpstr>
      <vt:lpstr>More Bedrooms…</vt:lpstr>
      <vt:lpstr>Feature parameterization</vt:lpstr>
      <vt:lpstr>PowerPoint Presentation</vt:lpstr>
      <vt:lpstr>Conditional GANs</vt:lpstr>
      <vt:lpstr>PowerPoint Presentation</vt:lpstr>
      <vt:lpstr>PowerPoint Presentation</vt:lpstr>
      <vt:lpstr>PowerPoint Presentation</vt:lpstr>
      <vt:lpstr>PowerPoint Presentation</vt:lpstr>
      <vt:lpstr>PowerPoint Presentation</vt:lpstr>
      <vt:lpstr>Conditional GANs</vt:lpstr>
      <vt:lpstr>Image-to-Image Translation</vt:lpstr>
      <vt:lpstr>PowerPoint Presentation</vt:lpstr>
      <vt:lpstr>Image-to-Image Translation</vt:lpstr>
      <vt:lpstr>Text-to-Image Synthesis</vt:lpstr>
      <vt:lpstr>Text-to-Image Synthesis</vt:lpstr>
      <vt:lpstr>Face Aging with Conditional GANs</vt:lpstr>
      <vt:lpstr>Face Aging with Conditional GANs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DCGAN – Deep Convolutional GANs</dc:title>
  <dc:creator>Admin</dc:creator>
  <cp:lastModifiedBy>shehzad ali</cp:lastModifiedBy>
  <cp:revision>215</cp:revision>
  <dcterms:created xsi:type="dcterms:W3CDTF">2017-02-16T05:45:21Z</dcterms:created>
  <dcterms:modified xsi:type="dcterms:W3CDTF">2024-01-12T11:38:53Z</dcterms:modified>
</cp:coreProperties>
</file>